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12" r:id="rId2"/>
    <p:sldMasterId id="2147484014" r:id="rId3"/>
  </p:sldMasterIdLst>
  <p:notesMasterIdLst>
    <p:notesMasterId r:id="rId49"/>
  </p:notesMasterIdLst>
  <p:handoutMasterIdLst>
    <p:handoutMasterId r:id="rId50"/>
  </p:handoutMasterIdLst>
  <p:sldIdLst>
    <p:sldId id="258" r:id="rId4"/>
    <p:sldId id="754" r:id="rId5"/>
    <p:sldId id="473" r:id="rId6"/>
    <p:sldId id="697" r:id="rId7"/>
    <p:sldId id="698" r:id="rId8"/>
    <p:sldId id="771" r:id="rId9"/>
    <p:sldId id="699" r:id="rId10"/>
    <p:sldId id="755" r:id="rId11"/>
    <p:sldId id="701" r:id="rId12"/>
    <p:sldId id="756" r:id="rId13"/>
    <p:sldId id="746" r:id="rId14"/>
    <p:sldId id="747" r:id="rId15"/>
    <p:sldId id="748" r:id="rId16"/>
    <p:sldId id="761" r:id="rId17"/>
    <p:sldId id="762" r:id="rId18"/>
    <p:sldId id="763" r:id="rId19"/>
    <p:sldId id="764" r:id="rId20"/>
    <p:sldId id="706" r:id="rId21"/>
    <p:sldId id="767" r:id="rId22"/>
    <p:sldId id="708" r:id="rId23"/>
    <p:sldId id="769" r:id="rId24"/>
    <p:sldId id="712" r:id="rId25"/>
    <p:sldId id="710" r:id="rId26"/>
    <p:sldId id="774" r:id="rId27"/>
    <p:sldId id="749" r:id="rId28"/>
    <p:sldId id="775" r:id="rId29"/>
    <p:sldId id="776" r:id="rId30"/>
    <p:sldId id="777" r:id="rId31"/>
    <p:sldId id="713" r:id="rId32"/>
    <p:sldId id="714" r:id="rId33"/>
    <p:sldId id="778" r:id="rId34"/>
    <p:sldId id="750" r:id="rId35"/>
    <p:sldId id="751" r:id="rId36"/>
    <p:sldId id="752" r:id="rId37"/>
    <p:sldId id="779" r:id="rId38"/>
    <p:sldId id="718" r:id="rId39"/>
    <p:sldId id="781" r:id="rId40"/>
    <p:sldId id="753" r:id="rId41"/>
    <p:sldId id="723" r:id="rId42"/>
    <p:sldId id="782" r:id="rId43"/>
    <p:sldId id="783" r:id="rId44"/>
    <p:sldId id="724" r:id="rId45"/>
    <p:sldId id="784" r:id="rId46"/>
    <p:sldId id="785" r:id="rId47"/>
    <p:sldId id="728"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BA4932"/>
    <a:srgbClr val="295774"/>
    <a:srgbClr val="E49E12"/>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77"/>
    <p:restoredTop sz="77497" autoAdjust="0"/>
  </p:normalViewPr>
  <p:slideViewPr>
    <p:cSldViewPr snapToGrid="0">
      <p:cViewPr>
        <p:scale>
          <a:sx n="110" d="100"/>
          <a:sy n="110" d="100"/>
        </p:scale>
        <p:origin x="1384"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1416" y="13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charset="0"/>
                <a:ea typeface="MS PGothic"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56DBB0A-C1B9-9042-B7C4-4800BEFEA509}"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charset="0"/>
                <a:ea typeface="MS PGothic"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1C450B3-EA55-1646-B17D-3AB364EE5FDF}" type="slidenum">
              <a:rPr lang="en-US"/>
              <a:pPr/>
              <a:t>‹#›</a:t>
            </a:fld>
            <a:endParaRPr lang="en-US"/>
          </a:p>
        </p:txBody>
      </p:sp>
    </p:spTree>
    <p:extLst>
      <p:ext uri="{BB962C8B-B14F-4D97-AF65-F5344CB8AC3E}">
        <p14:creationId xmlns:p14="http://schemas.microsoft.com/office/powerpoint/2010/main" val="192835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059172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Pre-class music</a:t>
            </a:r>
            <a:r>
              <a:rPr lang="en-US" b="1" dirty="0"/>
              <a:t>: </a:t>
            </a:r>
            <a:r>
              <a:rPr lang="en-US" dirty="0"/>
              <a:t>“Minimum Wage” by Fenix TX </a:t>
            </a:r>
            <a:r>
              <a:rPr lang="en-US" dirty="0" smtClean="0"/>
              <a:t>(See Tip </a:t>
            </a:r>
            <a:r>
              <a:rPr lang="en-US" dirty="0"/>
              <a:t>#202)</a:t>
            </a:r>
          </a:p>
          <a:p>
            <a:pPr>
              <a:buFontTx/>
              <a:buChar char="•"/>
            </a:pPr>
            <a:endParaRPr lang="en-US" dirty="0"/>
          </a:p>
          <a:p>
            <a:r>
              <a:rPr lang="en-US" dirty="0"/>
              <a:t>You can use this song to introduce a preliminary discussion on the minimum wage before you begin your lecture on this chapter. Some initial questions you can ask students are:</a:t>
            </a:r>
          </a:p>
          <a:p>
            <a:pPr marL="171450" indent="-171450">
              <a:buFont typeface="Arial" charset="0"/>
              <a:buChar char="•"/>
            </a:pPr>
            <a:r>
              <a:rPr lang="en-US" dirty="0"/>
              <a:t>Why does the government impose a minimum wage? </a:t>
            </a:r>
          </a:p>
          <a:p>
            <a:pPr marL="171450" indent="-171450">
              <a:buFont typeface="Arial" charset="0"/>
              <a:buChar char="•"/>
            </a:pPr>
            <a:r>
              <a:rPr lang="en-US" dirty="0"/>
              <a:t>What are some possible negative consequences of a minimum wage?</a:t>
            </a:r>
          </a:p>
          <a:p>
            <a:endParaRPr lang="en-US" dirty="0"/>
          </a:p>
          <a:p>
            <a:endParaRPr lang="en-US"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r>
              <a:rPr lang="en-US" b="1" i="1"/>
              <a:t>Lecture tip:</a:t>
            </a:r>
            <a:endParaRPr lang="en-US" b="1"/>
          </a:p>
          <a:p>
            <a:r>
              <a:rPr lang="en-US"/>
              <a:t>The graphs on the next three slides will exemplify each of the situations.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6.1</a:t>
            </a:r>
          </a:p>
          <a:p>
            <a:pPr eaLnBrk="1" hangingPunct="1">
              <a:spcBef>
                <a:spcPct val="0"/>
              </a:spcBef>
            </a:pPr>
            <a:endParaRPr lang="en-US" b="1" dirty="0"/>
          </a:p>
          <a:p>
            <a:pPr eaLnBrk="1" hangingPunct="1">
              <a:spcBef>
                <a:spcPct val="0"/>
              </a:spcBef>
            </a:pPr>
            <a:r>
              <a:rPr lang="en-US" b="1" i="1" dirty="0"/>
              <a:t>Lecture notes:</a:t>
            </a:r>
          </a:p>
          <a:p>
            <a:pPr eaLnBrk="1" hangingPunct="1">
              <a:spcBef>
                <a:spcPct val="0"/>
              </a:spcBef>
            </a:pPr>
            <a:r>
              <a:rPr lang="en-US" dirty="0"/>
              <a:t>Without the price ceiling, P</a:t>
            </a:r>
            <a:r>
              <a:rPr lang="en-US" baseline="-25000" dirty="0"/>
              <a:t>E</a:t>
            </a:r>
            <a:r>
              <a:rPr lang="en-US" dirty="0"/>
              <a:t> = $1 and Q</a:t>
            </a:r>
            <a:r>
              <a:rPr lang="en-US" baseline="-25000" dirty="0"/>
              <a:t>E</a:t>
            </a:r>
            <a:r>
              <a:rPr lang="en-US" dirty="0"/>
              <a:t> is the equilibrium quantity.</a:t>
            </a:r>
          </a:p>
          <a:p>
            <a:pPr eaLnBrk="1" hangingPunct="1">
              <a:spcBef>
                <a:spcPct val="0"/>
              </a:spcBef>
            </a:pPr>
            <a:endParaRPr lang="en-US"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Government imposes a $2.00 price ceiling.</a:t>
            </a:r>
          </a:p>
          <a:p>
            <a:pPr eaLnBrk="1" hangingPunct="1">
              <a:spcBef>
                <a:spcPct val="0"/>
              </a:spcBef>
            </a:pPr>
            <a:r>
              <a:rPr lang="en-US" dirty="0"/>
              <a:t>Second click: </a:t>
            </a:r>
          </a:p>
          <a:p>
            <a:pPr marL="171450" indent="-171450" eaLnBrk="1" hangingPunct="1">
              <a:spcBef>
                <a:spcPct val="0"/>
              </a:spcBef>
              <a:buFont typeface="Arial" charset="0"/>
              <a:buChar char="•"/>
            </a:pPr>
            <a:r>
              <a:rPr lang="en-US" dirty="0"/>
              <a:t>Shaded in area below $2.00: Any price </a:t>
            </a:r>
            <a:r>
              <a:rPr lang="en-US" sz="1100" dirty="0"/>
              <a:t>&lt;= $2.00 are legal.</a:t>
            </a:r>
          </a:p>
          <a:p>
            <a:pPr eaLnBrk="1" hangingPunct="1">
              <a:spcBef>
                <a:spcPct val="0"/>
              </a:spcBef>
            </a:pPr>
            <a:r>
              <a:rPr lang="en-US" sz="1100" dirty="0"/>
              <a:t>Third click: </a:t>
            </a:r>
          </a:p>
          <a:p>
            <a:pPr marL="171450" indent="-171450" eaLnBrk="1" hangingPunct="1">
              <a:spcBef>
                <a:spcPct val="0"/>
              </a:spcBef>
              <a:buFont typeface="Arial" charset="0"/>
              <a:buChar char="•"/>
            </a:pPr>
            <a:r>
              <a:rPr lang="en-US" sz="1100" dirty="0"/>
              <a:t>Shaded in area above $2.00: Any price &gt; $2.00 illegal.</a:t>
            </a:r>
          </a:p>
          <a:p>
            <a:pPr eaLnBrk="1" hangingPunct="1">
              <a:spcBef>
                <a:spcPct val="0"/>
              </a:spcBef>
            </a:pPr>
            <a:endParaRPr lang="en-US" dirty="0"/>
          </a:p>
          <a:p>
            <a:pPr eaLnBrk="1" hangingPunct="1">
              <a:spcBef>
                <a:spcPct val="0"/>
              </a:spcBef>
            </a:pPr>
            <a:r>
              <a:rPr lang="en-US" dirty="0"/>
              <a:t>Since E occurs in the green area, the price ceiling does not influence the market; it is nonbinding.</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b="1" i="1" dirty="0"/>
              <a:t>Image: </a:t>
            </a:r>
            <a:r>
              <a:rPr lang="en-US" dirty="0"/>
              <a:t>Animated Figure 6.2</a:t>
            </a:r>
          </a:p>
          <a:p>
            <a:pPr>
              <a:lnSpc>
                <a:spcPct val="80000"/>
              </a:lnSpc>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This figure looks at the effect of a binding price ceiling in the short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ceiling, P</a:t>
            </a:r>
            <a:r>
              <a:rPr lang="en-US" baseline="-25000" dirty="0"/>
              <a:t>E</a:t>
            </a:r>
            <a:r>
              <a:rPr lang="en-US" dirty="0"/>
              <a:t> = $1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Government imposes a $0.50 price ceiling.</a:t>
            </a:r>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Shaded in area below and above price ceiling.</a:t>
            </a:r>
          </a:p>
          <a:p>
            <a:pPr marL="171450" indent="-171450" eaLnBrk="1" hangingPunct="1">
              <a:lnSpc>
                <a:spcPct val="80000"/>
              </a:lnSpc>
              <a:spcBef>
                <a:spcPct val="0"/>
              </a:spcBef>
              <a:buFont typeface="Arial" charset="0"/>
              <a:buChar char="•"/>
            </a:pPr>
            <a:r>
              <a:rPr lang="en-US" dirty="0"/>
              <a:t>Since E occurs in the red area, the price ceiling does influence the market; it is binding.</a:t>
            </a:r>
          </a:p>
          <a:p>
            <a:pPr eaLnBrk="1" hangingPunct="1">
              <a:lnSpc>
                <a:spcPct val="80000"/>
              </a:lnSpc>
              <a:spcBef>
                <a:spcPct val="0"/>
              </a:spcBef>
            </a:pPr>
            <a:r>
              <a:rPr lang="en-US" dirty="0"/>
              <a:t>Third click:</a:t>
            </a:r>
          </a:p>
          <a:p>
            <a:pPr marL="171450" indent="-171450" eaLnBrk="1" hangingPunct="1">
              <a:lnSpc>
                <a:spcPct val="80000"/>
              </a:lnSpc>
              <a:spcBef>
                <a:spcPct val="0"/>
              </a:spcBef>
              <a:buFont typeface="Arial" charset="0"/>
              <a:buChar char="•"/>
            </a:pPr>
            <a:r>
              <a:rPr lang="en-US" dirty="0"/>
              <a:t>Labels Q</a:t>
            </a:r>
            <a:r>
              <a:rPr lang="en-US" baseline="-25000" dirty="0"/>
              <a:t>S</a:t>
            </a:r>
            <a:r>
              <a:rPr lang="en-US" dirty="0"/>
              <a:t> and Q</a:t>
            </a:r>
            <a:r>
              <a:rPr lang="en-US" baseline="-25000" dirty="0"/>
              <a:t>D</a:t>
            </a:r>
            <a:r>
              <a:rPr lang="en-US" dirty="0"/>
              <a:t> and Shortage</a:t>
            </a:r>
          </a:p>
          <a:p>
            <a:pPr marL="171450" indent="-171450" eaLnBrk="1" hangingPunct="1">
              <a:lnSpc>
                <a:spcPct val="80000"/>
              </a:lnSpc>
              <a:spcBef>
                <a:spcPct val="0"/>
              </a:spcBef>
              <a:buFont typeface="Arial" charset="0"/>
              <a:buChar char="•"/>
            </a:pPr>
            <a:r>
              <a:rPr lang="en-US" dirty="0"/>
              <a:t>At the price ceiling of $0.50, Q</a:t>
            </a:r>
            <a:r>
              <a:rPr lang="en-US" baseline="-25000" dirty="0"/>
              <a:t>D</a:t>
            </a:r>
            <a:r>
              <a:rPr lang="en-US" dirty="0"/>
              <a:t> &gt; Q</a:t>
            </a:r>
            <a:r>
              <a:rPr lang="en-US" baseline="-25000" dirty="0"/>
              <a:t>S</a:t>
            </a:r>
            <a:r>
              <a:rPr lang="en-US" dirty="0"/>
              <a:t>, so there is a shortage of bread.</a:t>
            </a:r>
          </a:p>
          <a:p>
            <a:pPr marL="628650" lvl="1" indent="-171450" eaLnBrk="1" hangingPunct="1">
              <a:lnSpc>
                <a:spcPct val="80000"/>
              </a:lnSpc>
              <a:spcBef>
                <a:spcPct val="0"/>
              </a:spcBef>
              <a:buFont typeface="Arial" charset="0"/>
              <a:buChar char="•"/>
            </a:pPr>
            <a:r>
              <a:rPr lang="en-US" dirty="0"/>
              <a:t>Note that this is a general consequence of a binding price ceiling (to get shortages).</a:t>
            </a:r>
          </a:p>
          <a:p>
            <a:pPr marL="628650" lvl="1" indent="-171450" eaLnBrk="1" hangingPunct="1">
              <a:lnSpc>
                <a:spcPct val="80000"/>
              </a:lnSpc>
              <a:spcBef>
                <a:spcPct val="0"/>
              </a:spcBef>
              <a:buFont typeface="Arial" charset="0"/>
              <a:buChar char="•"/>
            </a:pPr>
            <a:r>
              <a:rPr lang="en-US" dirty="0"/>
              <a:t>At this point, you could discuss alternative rationing methods when there are shortages (such as waiting in line, ration coupons based on need, etc.).</a:t>
            </a:r>
          </a:p>
          <a:p>
            <a:pPr marL="628650" lvl="1" indent="-171450" eaLnBrk="1" hangingPunct="1">
              <a:lnSpc>
                <a:spcPct val="80000"/>
              </a:lnSpc>
              <a:spcBef>
                <a:spcPct val="0"/>
              </a:spcBef>
              <a:buFont typeface="Arial" charset="0"/>
              <a:buChar char="•"/>
            </a:pPr>
            <a:r>
              <a:rPr lang="en-US" dirty="0"/>
              <a:t>Point out that in an uncontrolled market, price rations the good (i.e., if there was </a:t>
            </a:r>
            <a:r>
              <a:rPr lang="en-US" i="1" dirty="0"/>
              <a:t>excess demand</a:t>
            </a:r>
            <a:r>
              <a:rPr lang="en-US" dirty="0"/>
              <a:t>, price would increase to bring the market back to E).</a:t>
            </a:r>
          </a:p>
          <a:p>
            <a:pPr eaLnBrk="1" hangingPunct="1">
              <a:lnSpc>
                <a:spcPct val="80000"/>
              </a:lnSpc>
              <a:spcBef>
                <a:spcPct val="0"/>
              </a:spcBef>
            </a:pPr>
            <a:r>
              <a:rPr lang="en-US" dirty="0"/>
              <a:t>Fourth click: </a:t>
            </a:r>
          </a:p>
          <a:p>
            <a:pPr marL="171450" indent="-171450" eaLnBrk="1" hangingPunct="1">
              <a:lnSpc>
                <a:spcPct val="80000"/>
              </a:lnSpc>
              <a:spcBef>
                <a:spcPct val="0"/>
              </a:spcBef>
              <a:buFont typeface="Arial" charset="0"/>
              <a:buChar char="•"/>
            </a:pPr>
            <a:r>
              <a:rPr lang="en-US" dirty="0"/>
              <a:t>Labels black market price.</a:t>
            </a:r>
          </a:p>
          <a:p>
            <a:pPr marL="171450" indent="-171450" eaLnBrk="1" hangingPunct="1">
              <a:lnSpc>
                <a:spcPct val="80000"/>
              </a:lnSpc>
              <a:spcBef>
                <a:spcPct val="0"/>
              </a:spcBef>
              <a:buFont typeface="Arial" charset="0"/>
              <a:buChar char="•"/>
            </a:pPr>
            <a:r>
              <a:rPr lang="en-US" dirty="0"/>
              <a:t>With only Q</a:t>
            </a:r>
            <a:r>
              <a:rPr lang="en-US" baseline="-25000" dirty="0"/>
              <a:t>S</a:t>
            </a:r>
            <a:r>
              <a:rPr lang="en-US" dirty="0"/>
              <a:t> units available, consumers are willing and able to pay $2.00 per loaf.</a:t>
            </a:r>
          </a:p>
          <a:p>
            <a:pPr marL="171450" indent="-171450" eaLnBrk="1" hangingPunct="1">
              <a:lnSpc>
                <a:spcPct val="80000"/>
              </a:lnSpc>
              <a:spcBef>
                <a:spcPct val="0"/>
              </a:spcBef>
              <a:buFont typeface="Arial" charset="0"/>
              <a:buChar char="•"/>
            </a:pPr>
            <a:r>
              <a:rPr lang="en-US" dirty="0"/>
              <a:t>This eliminates the shortage, but the price is well above the price ceiling.</a:t>
            </a:r>
          </a:p>
          <a:p>
            <a:pPr marL="628650" lvl="1" indent="-171450" eaLnBrk="1" hangingPunct="1">
              <a:lnSpc>
                <a:spcPct val="80000"/>
              </a:lnSpc>
              <a:spcBef>
                <a:spcPct val="0"/>
              </a:spcBef>
              <a:buFontTx/>
              <a:buChar char="•"/>
            </a:pPr>
            <a:endParaRPr lang="en-US" dirty="0"/>
          </a:p>
          <a:p>
            <a:pPr eaLnBrk="1" hangingPunct="1">
              <a:lnSpc>
                <a:spcPct val="80000"/>
              </a:lnSpc>
              <a:spcBef>
                <a:spcPct val="0"/>
              </a:spcBef>
            </a:pPr>
            <a:r>
              <a:rPr lang="en-US" dirty="0"/>
              <a:t>You can go beyond the example above by proposing the following situation:</a:t>
            </a:r>
          </a:p>
          <a:p>
            <a:pPr marL="171450" indent="-171450" eaLnBrk="1" hangingPunct="1">
              <a:lnSpc>
                <a:spcPct val="80000"/>
              </a:lnSpc>
              <a:spcBef>
                <a:spcPct val="0"/>
              </a:spcBef>
              <a:buFont typeface="Arial" charset="0"/>
              <a:buChar char="•"/>
            </a:pPr>
            <a:r>
              <a:rPr lang="en-US" dirty="0"/>
              <a:t>Suppose there was no black market, and the Q</a:t>
            </a:r>
            <a:r>
              <a:rPr lang="en-US" baseline="-25000" dirty="0"/>
              <a:t>S</a:t>
            </a:r>
            <a:r>
              <a:rPr lang="en-US" dirty="0"/>
              <a:t> units of bread were allocated by consumers waiting in line. </a:t>
            </a:r>
          </a:p>
          <a:p>
            <a:pPr marL="171450" indent="-171450" eaLnBrk="1" hangingPunct="1">
              <a:lnSpc>
                <a:spcPct val="80000"/>
              </a:lnSpc>
              <a:spcBef>
                <a:spcPct val="0"/>
              </a:spcBef>
              <a:buFont typeface="Arial" charset="0"/>
              <a:buChar char="•"/>
            </a:pPr>
            <a:r>
              <a:rPr lang="en-US" dirty="0"/>
              <a:t>What does the difference between the $2.00 and the ceiling price of $0.50 represent?</a:t>
            </a:r>
          </a:p>
          <a:p>
            <a:pPr eaLnBrk="1" hangingPunct="1">
              <a:lnSpc>
                <a:spcPct val="80000"/>
              </a:lnSpc>
              <a:spcBef>
                <a:spcPct val="0"/>
              </a:spcBef>
            </a:pPr>
            <a:endParaRPr lang="en-US" b="1" i="1" dirty="0"/>
          </a:p>
          <a:p>
            <a:pPr eaLnBrk="1" hangingPunct="1">
              <a:lnSpc>
                <a:spcPct val="80000"/>
              </a:lnSpc>
              <a:spcBef>
                <a:spcPct val="0"/>
              </a:spcBef>
              <a:buFontTx/>
              <a:buChar char="•"/>
            </a:pPr>
            <a:endParaRPr lang="en-US" dirty="0"/>
          </a:p>
          <a:p>
            <a:pPr eaLnBrk="1" hangingPunct="1">
              <a:lnSpc>
                <a:spcPct val="80000"/>
              </a:lnSpc>
              <a:spcBef>
                <a:spcPct val="0"/>
              </a:spcBef>
            </a:pPr>
            <a:endParaRPr lang="en-US" dirty="0"/>
          </a:p>
          <a:p>
            <a:pPr>
              <a:lnSpc>
                <a:spcPct val="90000"/>
              </a:lnSpc>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b="1" i="1" dirty="0"/>
              <a:t>Image: </a:t>
            </a:r>
            <a:r>
              <a:rPr lang="en-US" dirty="0"/>
              <a:t>Animated Figure 6.3</a:t>
            </a:r>
          </a:p>
          <a:p>
            <a:pPr>
              <a:lnSpc>
                <a:spcPct val="80000"/>
              </a:lnSpc>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The figure looks at the effect of a binding price ceiling in the long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ceiling, P</a:t>
            </a:r>
            <a:r>
              <a:rPr lang="en-US" baseline="-25000" dirty="0"/>
              <a:t>E</a:t>
            </a:r>
            <a:r>
              <a:rPr lang="en-US" dirty="0"/>
              <a:t> = $1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Since we are considering the long run, note that the demand and supply curves are more elastic. Ask students why they think that is.</a:t>
            </a:r>
          </a:p>
          <a:p>
            <a:pPr marL="171450" indent="-171450" eaLnBrk="1" hangingPunct="1">
              <a:lnSpc>
                <a:spcPct val="80000"/>
              </a:lnSpc>
              <a:spcBef>
                <a:spcPct val="0"/>
              </a:spcBef>
              <a:buFont typeface="Arial" charset="0"/>
              <a:buChar char="•"/>
            </a:pPr>
            <a:r>
              <a:rPr lang="en-US" dirty="0"/>
              <a:t>Supply: bakers respond in the long run by producing less bread and making products that are not subject to price controls.</a:t>
            </a:r>
          </a:p>
          <a:p>
            <a:pPr marL="171450" indent="-171450" eaLnBrk="1" hangingPunct="1">
              <a:lnSpc>
                <a:spcPct val="80000"/>
              </a:lnSpc>
              <a:spcBef>
                <a:spcPct val="0"/>
              </a:spcBef>
              <a:buFont typeface="Arial" charset="0"/>
              <a:buChar char="•"/>
            </a:pPr>
            <a:r>
              <a:rPr lang="en-US" dirty="0"/>
              <a:t>Demand: in the long run, consumers will </a:t>
            </a:r>
            <a:r>
              <a:rPr lang="en-US" i="1" dirty="0"/>
              <a:t>attempt</a:t>
            </a:r>
            <a:r>
              <a:rPr lang="en-US" dirty="0"/>
              <a:t> to take advantage of the price ceiling by changing eating habits to consume more bread.</a:t>
            </a:r>
          </a:p>
          <a:p>
            <a:pPr eaLnBrk="1" hangingPunct="1">
              <a:lnSpc>
                <a:spcPct val="80000"/>
              </a:lnSpc>
              <a:spcBef>
                <a:spcPct val="0"/>
              </a:spcBef>
              <a:buFontTx/>
              <a:buChar char="•"/>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Labels price ceiling and shaded </a:t>
            </a:r>
            <a:r>
              <a:rPr lang="en-US" dirty="0" smtClean="0"/>
              <a:t>areas</a:t>
            </a:r>
            <a:endParaRPr lang="en-US" dirty="0"/>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Labels new Q</a:t>
            </a:r>
            <a:r>
              <a:rPr lang="en-US" baseline="-25000" dirty="0"/>
              <a:t>S</a:t>
            </a:r>
            <a:r>
              <a:rPr lang="en-US" dirty="0"/>
              <a:t> and Q</a:t>
            </a:r>
            <a:r>
              <a:rPr lang="en-US" baseline="-25000" dirty="0"/>
              <a:t>D</a:t>
            </a:r>
            <a:r>
              <a:rPr lang="en-US" dirty="0"/>
              <a:t> and new shortage.</a:t>
            </a:r>
          </a:p>
          <a:p>
            <a:pPr marL="171450" indent="-171450" eaLnBrk="1" hangingPunct="1">
              <a:lnSpc>
                <a:spcPct val="80000"/>
              </a:lnSpc>
              <a:spcBef>
                <a:spcPct val="0"/>
              </a:spcBef>
              <a:buFont typeface="Arial" charset="0"/>
              <a:buChar char="•"/>
            </a:pPr>
            <a:r>
              <a:rPr lang="en-US" dirty="0"/>
              <a:t>So in the long run, the shortage gets larger</a:t>
            </a:r>
            <a:r>
              <a:rPr lang="en-US" dirty="0" smtClean="0"/>
              <a:t>.</a:t>
            </a:r>
            <a:endParaRPr lang="en-US" dirty="0"/>
          </a:p>
          <a:p>
            <a:pPr eaLnBrk="1" hangingPunct="1">
              <a:lnSpc>
                <a:spcPct val="80000"/>
              </a:lnSpc>
              <a:spcBef>
                <a:spcPct val="0"/>
              </a:spcBef>
            </a:pPr>
            <a:r>
              <a:rPr lang="en-US" dirty="0"/>
              <a:t>Third click: </a:t>
            </a:r>
          </a:p>
          <a:p>
            <a:pPr marL="171450" indent="-171450" eaLnBrk="1" hangingPunct="1">
              <a:lnSpc>
                <a:spcPct val="80000"/>
              </a:lnSpc>
              <a:spcBef>
                <a:spcPct val="0"/>
              </a:spcBef>
              <a:buFont typeface="Arial" charset="0"/>
              <a:buChar char="•"/>
            </a:pPr>
            <a:r>
              <a:rPr lang="en-US" dirty="0"/>
              <a:t>Adds black market price</a:t>
            </a:r>
          </a:p>
          <a:p>
            <a:pPr marL="171450" indent="-171450" eaLnBrk="1" hangingPunct="1">
              <a:lnSpc>
                <a:spcPct val="80000"/>
              </a:lnSpc>
              <a:spcBef>
                <a:spcPct val="0"/>
              </a:spcBef>
              <a:buFont typeface="Arial" charset="0"/>
              <a:buChar char="•"/>
            </a:pPr>
            <a:r>
              <a:rPr lang="en-US" dirty="0"/>
              <a:t>Long run black market prices are less than before ($2.00).</a:t>
            </a:r>
          </a:p>
          <a:p>
            <a:pPr marL="171450" indent="-171450" eaLnBrk="1" hangingPunct="1">
              <a:lnSpc>
                <a:spcPct val="80000"/>
              </a:lnSpc>
              <a:spcBef>
                <a:spcPct val="0"/>
              </a:spcBef>
              <a:buFont typeface="Arial" charset="0"/>
              <a:buChar char="•"/>
            </a:pPr>
            <a:r>
              <a:rPr lang="en-US" dirty="0"/>
              <a:t>Consumers have had time to find alternatives.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b="1" i="1" dirty="0"/>
              <a:t>Clicker </a:t>
            </a:r>
            <a:r>
              <a:rPr lang="en-US" b="1" i="1" dirty="0" smtClean="0"/>
              <a:t>question:</a:t>
            </a:r>
          </a:p>
          <a:p>
            <a:r>
              <a:rPr lang="en-US" dirty="0" smtClean="0"/>
              <a:t>Correct </a:t>
            </a:r>
            <a:r>
              <a:rPr lang="en-US" dirty="0"/>
              <a:t>answer: C, There will be no effect.</a:t>
            </a:r>
          </a:p>
          <a:p>
            <a:endParaRPr lang="en-US" dirty="0"/>
          </a:p>
          <a:p>
            <a:r>
              <a:rPr lang="en-US" dirty="0"/>
              <a:t>If the price ceiling is nonbinding (above the equilibrium), the equilibrium price is already in the legal range, so nothing will change.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b="1" i="1" dirty="0"/>
              <a:t>Clicker </a:t>
            </a:r>
            <a:r>
              <a:rPr lang="en-US" b="1" i="1" dirty="0" smtClean="0"/>
              <a:t>question:</a:t>
            </a:r>
            <a:r>
              <a:rPr lang="en-US" i="1" dirty="0" smtClean="0"/>
              <a:t> </a:t>
            </a:r>
            <a:endParaRPr lang="en-US" i="1" dirty="0"/>
          </a:p>
          <a:p>
            <a:r>
              <a:rPr lang="en-US" dirty="0"/>
              <a:t>Correct answer: A, reduces the shortage caused by the price ceiling</a:t>
            </a:r>
          </a:p>
          <a:p>
            <a:endParaRPr lang="en-US" dirty="0"/>
          </a:p>
          <a:p>
            <a:r>
              <a:rPr lang="en-US" dirty="0"/>
              <a:t>More trading may illegally take place at higher prices with a black market.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b="1" i="1" dirty="0"/>
              <a:t>Clicker </a:t>
            </a:r>
            <a:r>
              <a:rPr lang="en-US" b="1" i="1" dirty="0" smtClean="0"/>
              <a:t>question:</a:t>
            </a:r>
            <a:r>
              <a:rPr lang="en-US" i="1" dirty="0" smtClean="0"/>
              <a:t> </a:t>
            </a:r>
            <a:endParaRPr lang="en-US" i="1" dirty="0"/>
          </a:p>
          <a:p>
            <a:r>
              <a:rPr lang="en-US" dirty="0"/>
              <a:t>Correct answer: C, become larger</a:t>
            </a:r>
          </a:p>
          <a:p>
            <a:endParaRPr lang="en-US" dirty="0"/>
          </a:p>
          <a:p>
            <a:r>
              <a:rPr lang="en-US" dirty="0"/>
              <a:t>Q</a:t>
            </a:r>
            <a:r>
              <a:rPr lang="en-US" baseline="-25000" dirty="0"/>
              <a:t>D</a:t>
            </a:r>
            <a:r>
              <a:rPr lang="en-US" dirty="0"/>
              <a:t> and Q</a:t>
            </a:r>
            <a:r>
              <a:rPr lang="en-US" baseline="-25000" dirty="0"/>
              <a:t>S</a:t>
            </a:r>
            <a:r>
              <a:rPr lang="en-US" dirty="0"/>
              <a:t> will be more responsive to price changes when demand and supply are more elastic. Thus, shortages are made worse because Q</a:t>
            </a:r>
            <a:r>
              <a:rPr lang="en-US" baseline="-25000" dirty="0"/>
              <a:t>D</a:t>
            </a:r>
            <a:r>
              <a:rPr lang="en-US" dirty="0"/>
              <a:t> rises faster and Q</a:t>
            </a:r>
            <a:r>
              <a:rPr lang="en-US" baseline="-25000" dirty="0"/>
              <a:t>S</a:t>
            </a:r>
            <a:r>
              <a:rPr lang="en-US" dirty="0"/>
              <a:t> falls faster.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t>Lecture notes:</a:t>
            </a:r>
          </a:p>
          <a:p>
            <a:pPr>
              <a:defRPr/>
            </a:pPr>
            <a:endParaRPr lang="en-US" altLang="en-US" b="1" i="1" dirty="0"/>
          </a:p>
          <a:p>
            <a:pPr>
              <a:buFont typeface="Arial" panose="020B0604020202020204" pitchFamily="34" charset="0"/>
              <a:buNone/>
              <a:defRPr/>
            </a:pPr>
            <a:r>
              <a:rPr lang="en-US" altLang="en-US" dirty="0"/>
              <a:t>Rent control:</a:t>
            </a:r>
          </a:p>
          <a:p>
            <a:pPr marL="171450" indent="-171450">
              <a:buFont typeface="Arial" panose="020B0604020202020204" pitchFamily="34" charset="0"/>
              <a:buChar char="•"/>
              <a:defRPr/>
            </a:pPr>
            <a:r>
              <a:rPr lang="en-US" altLang="en-US" dirty="0"/>
              <a:t>Price ceiling that applies to the market for apartment rentals</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Price gouging laws:</a:t>
            </a:r>
          </a:p>
          <a:p>
            <a:pPr marL="171450" indent="-171450">
              <a:buFont typeface="Arial" panose="020B0604020202020204" pitchFamily="34" charset="0"/>
              <a:buChar char="•"/>
              <a:defRPr/>
            </a:pPr>
            <a:r>
              <a:rPr lang="en-US" altLang="en-US" dirty="0"/>
              <a:t>Temporary ceiling on the prices that sellers can charge during times of emergency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b="1" i="1" dirty="0"/>
              <a:t>Lecture notes:</a:t>
            </a:r>
            <a:endParaRPr lang="en-US" b="1" dirty="0"/>
          </a:p>
          <a:p>
            <a:pPr marL="171450" indent="-171450">
              <a:lnSpc>
                <a:spcPct val="80000"/>
              </a:lnSpc>
              <a:buFont typeface="Arial" charset="0"/>
              <a:buChar char="•"/>
            </a:pPr>
            <a:r>
              <a:rPr lang="en-US" dirty="0"/>
              <a:t>Shortage, since Q</a:t>
            </a:r>
            <a:r>
              <a:rPr lang="en-US" baseline="-25000" dirty="0"/>
              <a:t>D</a:t>
            </a:r>
            <a:r>
              <a:rPr lang="en-US" dirty="0"/>
              <a:t> &gt; Q</a:t>
            </a:r>
            <a:r>
              <a:rPr lang="en-US" baseline="-25000" dirty="0"/>
              <a:t>S</a:t>
            </a:r>
            <a:r>
              <a:rPr lang="en-US" dirty="0"/>
              <a:t>.</a:t>
            </a:r>
            <a:r>
              <a:rPr lang="en-US" baseline="-25000" dirty="0"/>
              <a:t> </a:t>
            </a:r>
            <a:endParaRPr lang="en-US" dirty="0"/>
          </a:p>
          <a:p>
            <a:pPr marL="171450" indent="-171450">
              <a:lnSpc>
                <a:spcPct val="80000"/>
              </a:lnSpc>
              <a:buFont typeface="Arial" charset="0"/>
              <a:buChar char="•"/>
            </a:pPr>
            <a:r>
              <a:rPr lang="en-US" dirty="0"/>
              <a:t>Since the rent control is so low, owners have less revenue for maintenance.</a:t>
            </a:r>
          </a:p>
          <a:p>
            <a:pPr marL="171450" indent="-171450">
              <a:lnSpc>
                <a:spcPct val="80000"/>
              </a:lnSpc>
              <a:buFont typeface="Arial" charset="0"/>
              <a:buChar char="•"/>
            </a:pPr>
            <a:r>
              <a:rPr lang="en-US" dirty="0"/>
              <a:t>To make a reasonable profit, rent control policies have led to the decay of many apartment buildings.</a:t>
            </a:r>
          </a:p>
          <a:p>
            <a:pPr>
              <a:lnSpc>
                <a:spcPct val="80000"/>
              </a:lnSpc>
              <a:buFontTx/>
              <a:buChar char="•"/>
            </a:pPr>
            <a:endParaRPr lang="en-US" dirty="0"/>
          </a:p>
          <a:p>
            <a:pPr>
              <a:lnSpc>
                <a:spcPct val="80000"/>
              </a:lnSpc>
            </a:pPr>
            <a:r>
              <a:rPr lang="en-US" i="1" dirty="0"/>
              <a:t>The image on the slide is a picture is of apartment building in Mumbai, India.</a:t>
            </a:r>
            <a:endParaRPr lang="en-US" i="1" baseline="-25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spcBef>
                <a:spcPct val="0"/>
              </a:spcBef>
            </a:pPr>
            <a:r>
              <a:rPr lang="en-US" sz="800" b="1" i="1" dirty="0"/>
              <a:t>Lecture notes:</a:t>
            </a:r>
            <a:endParaRPr lang="en-US" sz="800" b="1" dirty="0"/>
          </a:p>
          <a:p>
            <a:pPr>
              <a:lnSpc>
                <a:spcPct val="80000"/>
              </a:lnSpc>
            </a:pPr>
            <a:endParaRPr lang="en-US" dirty="0"/>
          </a:p>
          <a:p>
            <a:pPr>
              <a:lnSpc>
                <a:spcPct val="80000"/>
              </a:lnSpc>
            </a:pPr>
            <a:r>
              <a:rPr lang="en-US" dirty="0"/>
              <a:t>Although the law limits the rent that landlords may charge, landlords can charge “add-on fees,” key fees, and high security deposits.</a:t>
            </a:r>
          </a:p>
          <a:p>
            <a:pPr>
              <a:lnSpc>
                <a:spcPct val="80000"/>
              </a:lnSpc>
            </a:pPr>
            <a:endParaRPr lang="en-US" dirty="0"/>
          </a:p>
          <a:p>
            <a:pPr>
              <a:lnSpc>
                <a:spcPct val="80000"/>
              </a:lnSpc>
            </a:pPr>
            <a:r>
              <a:rPr lang="en-US" dirty="0"/>
              <a:t>If there are rent controls, there is less incentive to invest in building new unit, which makes the shortage worse in the long run.</a:t>
            </a:r>
          </a:p>
          <a:p>
            <a:pPr>
              <a:lnSpc>
                <a:spcPct val="80000"/>
              </a:lnSpc>
            </a:pPr>
            <a:endParaRPr lang="en-US" dirty="0"/>
          </a:p>
          <a:p>
            <a:pPr>
              <a:lnSpc>
                <a:spcPct val="80000"/>
              </a:lnSpc>
            </a:pPr>
            <a:r>
              <a:rPr lang="en-US" dirty="0"/>
              <a:t>Other consequences can include:</a:t>
            </a:r>
          </a:p>
          <a:p>
            <a:pPr marL="171450" indent="-171450">
              <a:lnSpc>
                <a:spcPct val="80000"/>
              </a:lnSpc>
              <a:buFont typeface="Arial" charset="0"/>
              <a:buChar char="•"/>
            </a:pPr>
            <a:r>
              <a:rPr lang="en-US" dirty="0"/>
              <a:t>It provides an incentive for people to stay in rent-controlled housing longer than they would have otherwise.</a:t>
            </a:r>
          </a:p>
          <a:p>
            <a:pPr marL="171450" indent="-171450">
              <a:lnSpc>
                <a:spcPct val="80000"/>
              </a:lnSpc>
              <a:buFont typeface="Arial" charset="0"/>
              <a:buChar char="•"/>
            </a:pPr>
            <a:r>
              <a:rPr lang="en-US" dirty="0"/>
              <a:t>Rent-controlled apartments are passed from one generation to the next in order to remain in the program, so many people who live in rent-controlled apartments are no longer low income.</a:t>
            </a:r>
          </a:p>
          <a:p>
            <a:pPr marL="171450" indent="-171450">
              <a:lnSpc>
                <a:spcPct val="80000"/>
              </a:lnSpc>
              <a:buFont typeface="Arial" charset="0"/>
              <a:buChar char="•"/>
            </a:pPr>
            <a:r>
              <a:rPr lang="en-US" dirty="0"/>
              <a:t>Owners of rent controlled buildings may convert them to other uses (i.e., turn them into condos).</a:t>
            </a:r>
          </a:p>
          <a:p>
            <a:pPr marL="628650" lvl="1" indent="-171450">
              <a:lnSpc>
                <a:spcPct val="80000"/>
              </a:lnSpc>
              <a:buFontTx/>
              <a:buChar char="•"/>
            </a:pPr>
            <a:endParaRPr lang="en-US" sz="1000" dirty="0"/>
          </a:p>
          <a:p>
            <a:endParaRPr lang="en-US" sz="1000" dirty="0"/>
          </a:p>
          <a:p>
            <a:pPr>
              <a:lnSpc>
                <a:spcPct val="80000"/>
              </a:lnSpc>
              <a:buFontTx/>
              <a:buChar char="•"/>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endParaRPr lang="en-US"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Figure 6.4 </a:t>
            </a:r>
          </a:p>
          <a:p>
            <a:pPr eaLnBrk="1" hangingPunct="1">
              <a:spcBef>
                <a:spcPct val="0"/>
              </a:spcBef>
            </a:pPr>
            <a:endParaRPr lang="en-US" b="1" i="1" dirty="0"/>
          </a:p>
          <a:p>
            <a:pPr eaLnBrk="1" hangingPunct="1">
              <a:spcBef>
                <a:spcPct val="0"/>
              </a:spcBef>
            </a:pPr>
            <a:r>
              <a:rPr lang="en-US" b="1" i="1" dirty="0"/>
              <a:t>Lecture notes:</a:t>
            </a:r>
          </a:p>
          <a:p>
            <a:pPr marL="171450" indent="-171450" eaLnBrk="1" hangingPunct="1">
              <a:spcBef>
                <a:spcPct val="0"/>
              </a:spcBef>
              <a:buFont typeface="Arial" charset="0"/>
              <a:buChar char="•"/>
            </a:pPr>
            <a:r>
              <a:rPr lang="en-US" dirty="0"/>
              <a:t>In the short run, the shortage = Q</a:t>
            </a:r>
            <a:r>
              <a:rPr lang="en-US" baseline="-25000" dirty="0"/>
              <a:t>D,SR</a:t>
            </a:r>
            <a:r>
              <a:rPr lang="en-US" dirty="0"/>
              <a:t> </a:t>
            </a:r>
            <a:r>
              <a:rPr lang="en-US" baseline="-25000" dirty="0"/>
              <a:t>–</a:t>
            </a:r>
            <a:r>
              <a:rPr lang="en-US" dirty="0"/>
              <a:t> Q</a:t>
            </a:r>
            <a:r>
              <a:rPr lang="en-US" baseline="-25000" dirty="0"/>
              <a:t>S,SR</a:t>
            </a:r>
            <a:r>
              <a:rPr lang="en-US" dirty="0"/>
              <a:t>.</a:t>
            </a:r>
          </a:p>
          <a:p>
            <a:pPr marL="171450" indent="-171450" eaLnBrk="1" hangingPunct="1">
              <a:spcBef>
                <a:spcPct val="0"/>
              </a:spcBef>
              <a:buFont typeface="Arial" charset="0"/>
              <a:buChar char="•"/>
            </a:pPr>
            <a:r>
              <a:rPr lang="en-US" dirty="0"/>
              <a:t>In the long run, both supply and demand become more elastic.</a:t>
            </a:r>
          </a:p>
          <a:p>
            <a:pPr marL="628650" lvl="1" indent="-171450" eaLnBrk="1" hangingPunct="1">
              <a:spcBef>
                <a:spcPct val="0"/>
              </a:spcBef>
              <a:buFont typeface="Arial" charset="0"/>
              <a:buChar char="•"/>
            </a:pPr>
            <a:r>
              <a:rPr lang="en-US" dirty="0"/>
              <a:t>Suppliers have more time to adjust, and the quantity of apartments supplied falls.</a:t>
            </a:r>
          </a:p>
          <a:p>
            <a:pPr marL="628650" lvl="1" indent="-171450" eaLnBrk="1" hangingPunct="1">
              <a:spcBef>
                <a:spcPct val="0"/>
              </a:spcBef>
              <a:buFont typeface="Arial" charset="0"/>
              <a:buChar char="•"/>
            </a:pPr>
            <a:r>
              <a:rPr lang="en-US" dirty="0"/>
              <a:t>Renters try to substitute toward renting rent-controlled apartments so the quantity of apartments demanded rises.</a:t>
            </a:r>
          </a:p>
          <a:p>
            <a:pPr marL="628650" lvl="1" indent="-171450" eaLnBrk="1" hangingPunct="1">
              <a:spcBef>
                <a:spcPct val="0"/>
              </a:spcBef>
              <a:buFont typeface="Arial" charset="0"/>
              <a:buChar char="•"/>
            </a:pPr>
            <a:r>
              <a:rPr lang="en-US" dirty="0"/>
              <a:t>So, shortage gets bigger in the long run.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i="1" dirty="0"/>
              <a:t>Clicker </a:t>
            </a:r>
            <a:r>
              <a:rPr lang="en-US" b="1" i="1" dirty="0" smtClean="0"/>
              <a:t>question:</a:t>
            </a:r>
            <a:r>
              <a:rPr lang="en-US" i="1" dirty="0" smtClean="0"/>
              <a:t> </a:t>
            </a:r>
            <a:endParaRPr lang="en-US" i="1" dirty="0"/>
          </a:p>
          <a:p>
            <a:r>
              <a:rPr lang="en-US" dirty="0"/>
              <a:t>Correct answer: B, Landlords may not maintain rental units.</a:t>
            </a:r>
          </a:p>
          <a:p>
            <a:endParaRPr lang="en-US" dirty="0"/>
          </a:p>
          <a:p>
            <a:r>
              <a:rPr lang="en-US" dirty="0"/>
              <a:t>With artificially low prices, the landlords may decide it is not worth the time or effort to keep units clean and fixed.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b="1" i="1" dirty="0"/>
              <a:t>“Economics in the Media” Slide</a:t>
            </a:r>
            <a:endParaRPr lang="en-US" dirty="0"/>
          </a:p>
          <a:p>
            <a:r>
              <a:rPr lang="en-US" b="1" i="1" dirty="0"/>
              <a:t> </a:t>
            </a:r>
            <a:endParaRPr lang="en-US" dirty="0"/>
          </a:p>
          <a:p>
            <a:r>
              <a:rPr lang="en-US" b="1" i="1" dirty="0"/>
              <a:t>Lecture notes:</a:t>
            </a:r>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In this clip, rent control is $400 per month, but Elaine would have had to pay $5,000 to get it.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endParaRPr lang="en-US" dirty="0"/>
          </a:p>
          <a:p>
            <a:r>
              <a:rPr lang="en-US" dirty="0"/>
              <a:t>Make sure students don’t confuse “price gouging” with paying prices that consumers think are “too high.” </a:t>
            </a:r>
          </a:p>
          <a:p>
            <a:pPr marL="171450" indent="-171450">
              <a:buFont typeface="Arial" charset="0"/>
              <a:buChar char="•"/>
            </a:pPr>
            <a:r>
              <a:rPr lang="en-US" dirty="0"/>
              <a:t>$10 for a soda at a movie? We often </a:t>
            </a:r>
            <a:r>
              <a:rPr lang="en-US" b="1" dirty="0"/>
              <a:t>willingly</a:t>
            </a:r>
            <a:r>
              <a:rPr lang="en-US" dirty="0"/>
              <a:t> purchase goods, even if we think they are too expensive.</a:t>
            </a:r>
          </a:p>
          <a:p>
            <a:pPr>
              <a:buFontTx/>
              <a:buChar char="•"/>
            </a:pPr>
            <a:endParaRPr lang="en-US" dirty="0"/>
          </a:p>
          <a:p>
            <a:r>
              <a:rPr lang="en-US" dirty="0"/>
              <a:t>To complete the scenario outlined on the slide:</a:t>
            </a:r>
          </a:p>
          <a:p>
            <a:pPr marL="171450" indent="-171450">
              <a:buFont typeface="Arial" charset="0"/>
              <a:buChar char="•"/>
            </a:pPr>
            <a:r>
              <a:rPr lang="en-US" dirty="0"/>
              <a:t>Because of the hurricane, the demand for generators increases.</a:t>
            </a:r>
          </a:p>
          <a:p>
            <a:pPr marL="171450" indent="-171450">
              <a:buFont typeface="Arial" charset="0"/>
              <a:buChar char="•"/>
            </a:pPr>
            <a:r>
              <a:rPr lang="en-US" dirty="0"/>
              <a:t>At the initial price, there would be an excess demand for generators.</a:t>
            </a:r>
          </a:p>
          <a:p>
            <a:pPr marL="171450" indent="-171450">
              <a:buFont typeface="Arial" charset="0"/>
              <a:buChar char="•"/>
            </a:pPr>
            <a:r>
              <a:rPr lang="en-US" dirty="0"/>
              <a:t>Remember that prices act to ration scarce resources.</a:t>
            </a:r>
          </a:p>
          <a:p>
            <a:pPr marL="171450" indent="-171450">
              <a:buFont typeface="Arial" charset="0"/>
              <a:buChar char="•"/>
            </a:pPr>
            <a:r>
              <a:rPr lang="en-US" dirty="0"/>
              <a:t>So, with excess demand, the price of a generator increases.</a:t>
            </a:r>
          </a:p>
          <a:p>
            <a:pPr marL="171450" indent="-171450">
              <a:buFont typeface="Arial" charset="0"/>
              <a:buChar char="•"/>
            </a:pPr>
            <a:r>
              <a:rPr lang="en-US" dirty="0"/>
              <a:t>This ensures that the available units are distributed to those who value them the most. </a:t>
            </a:r>
          </a:p>
          <a:p>
            <a:pPr marL="171450" indent="-171450">
              <a:buFont typeface="Arial" charset="0"/>
              <a:buChar char="•"/>
            </a:pPr>
            <a:r>
              <a:rPr lang="en-US" dirty="0"/>
              <a:t>The higher price also provides suppliers with an incentive to provide more generators.</a:t>
            </a:r>
          </a:p>
          <a:p>
            <a:pPr marL="171450" indent="-171450">
              <a:buFont typeface="Arial" charset="0"/>
              <a:buChar char="•"/>
            </a:pPr>
            <a:r>
              <a:rPr lang="en-US" dirty="0"/>
              <a:t>This is how markets are supposed to work</a:t>
            </a:r>
            <a:r>
              <a:rPr lang="en-US" dirty="0" smtClean="0"/>
              <a:t>.</a:t>
            </a:r>
          </a:p>
          <a:p>
            <a:pPr marL="0" indent="0">
              <a:buFont typeface="Arial" charset="0"/>
              <a:buNone/>
            </a:pPr>
            <a:endParaRPr lang="en-US" dirty="0" smtClean="0"/>
          </a:p>
          <a:p>
            <a:pPr marL="0" indent="0">
              <a:buFont typeface="Arial" charset="0"/>
              <a:buNone/>
            </a:pPr>
            <a:r>
              <a:rPr lang="en-US" dirty="0" smtClean="0"/>
              <a:t>[© Lisa F. Young | </a:t>
            </a:r>
            <a:r>
              <a:rPr lang="en-US" dirty="0" err="1" smtClean="0"/>
              <a:t>Dreamstime.com</a:t>
            </a:r>
            <a:r>
              <a:rPr lang="en-US" dirty="0" smtClean="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p>
          <a:p>
            <a:pPr eaLnBrk="1" hangingPunct="1">
              <a:spcBef>
                <a:spcPct val="0"/>
              </a:spcBef>
              <a:buFont typeface="Arial" panose="020B0604020202020204" pitchFamily="34" charset="0"/>
              <a:buNone/>
              <a:defRPr/>
            </a:pPr>
            <a:r>
              <a:rPr lang="en-US" altLang="en-US" dirty="0"/>
              <a:t>The direct result of price gouging laws is a shortage. </a:t>
            </a:r>
          </a:p>
          <a:p>
            <a:pPr eaLnBrk="1" hangingPunct="1">
              <a:spcBef>
                <a:spcPct val="0"/>
              </a:spcBef>
              <a:buFont typeface="Arial" panose="020B0604020202020204" pitchFamily="34" charset="0"/>
              <a:buNone/>
              <a:defRPr/>
            </a:pPr>
            <a:endParaRPr lang="en-US" altLang="en-US" dirty="0"/>
          </a:p>
          <a:p>
            <a:pPr eaLnBrk="1" hangingPunct="1">
              <a:spcBef>
                <a:spcPct val="0"/>
              </a:spcBef>
              <a:buFont typeface="Arial" panose="020B0604020202020204" pitchFamily="34" charset="0"/>
              <a:buNone/>
              <a:defRPr/>
            </a:pPr>
            <a:r>
              <a:rPr lang="en-US" altLang="en-US" dirty="0"/>
              <a:t>Other consequences include:</a:t>
            </a:r>
          </a:p>
          <a:p>
            <a:pPr marL="171450" indent="-171450" eaLnBrk="1" hangingPunct="1">
              <a:spcBef>
                <a:spcPct val="0"/>
              </a:spcBef>
              <a:buFont typeface="Arial" panose="020B0604020202020204" pitchFamily="34" charset="0"/>
              <a:buChar char="•"/>
              <a:defRPr/>
            </a:pPr>
            <a:r>
              <a:rPr lang="en-US" altLang="en-US" dirty="0"/>
              <a:t>Entrepreneurial activity that could alleviate some of the problems reduced. </a:t>
            </a:r>
          </a:p>
          <a:p>
            <a:pPr marL="628650" lvl="1" indent="-171450" eaLnBrk="1" hangingPunct="1">
              <a:spcBef>
                <a:spcPct val="0"/>
              </a:spcBef>
              <a:buFont typeface="Arial" panose="020B0604020202020204" pitchFamily="34" charset="0"/>
              <a:buChar char="•"/>
              <a:defRPr/>
            </a:pPr>
            <a:r>
              <a:rPr lang="en-US" altLang="en-US" dirty="0"/>
              <a:t>The text uses an example of someone trucking generators from a state not affected by the hurricane.</a:t>
            </a:r>
          </a:p>
          <a:p>
            <a:pPr marL="171450" indent="-171450" eaLnBrk="1" hangingPunct="1">
              <a:spcBef>
                <a:spcPct val="0"/>
              </a:spcBef>
              <a:buFont typeface="Arial" panose="020B0604020202020204" pitchFamily="34" charset="0"/>
              <a:buChar char="•"/>
              <a:defRPr/>
            </a:pPr>
            <a:r>
              <a:rPr lang="en-US" altLang="en-US" dirty="0"/>
              <a:t>The end result is that there are delays in helping affected areas</a:t>
            </a:r>
            <a:r>
              <a:rPr lang="en-US" altLang="en-US" dirty="0" smtClean="0"/>
              <a:t>.</a:t>
            </a:r>
          </a:p>
          <a:p>
            <a:pPr marL="171450" indent="-171450" eaLnBrk="1" hangingPunct="1">
              <a:spcBef>
                <a:spcPct val="0"/>
              </a:spcBef>
              <a:buFont typeface="Arial" panose="020B0604020202020204" pitchFamily="34" charset="0"/>
              <a:buChar char="•"/>
              <a:defRPr/>
            </a:pPr>
            <a:endParaRPr lang="en-US" altLang="en-US" dirty="0" smtClean="0"/>
          </a:p>
          <a:p>
            <a:pPr marL="0" indent="0" eaLnBrk="1" hangingPunct="1">
              <a:spcBef>
                <a:spcPct val="0"/>
              </a:spcBef>
              <a:buFont typeface="Arial" panose="020B0604020202020204" pitchFamily="34" charset="0"/>
              <a:buNone/>
              <a:defRPr/>
            </a:pPr>
            <a:r>
              <a:rPr lang="en-US" altLang="en-US" dirty="0" smtClean="0"/>
              <a:t>[© Lisa F. Young | </a:t>
            </a:r>
            <a:r>
              <a:rPr lang="en-US" altLang="en-US" dirty="0" err="1" smtClean="0"/>
              <a:t>Dreamstime.com</a:t>
            </a:r>
            <a:r>
              <a:rPr lang="en-US" altLang="en-US" dirty="0" smtClean="0"/>
              <a:t>]</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6.5</a:t>
            </a:r>
          </a:p>
          <a:p>
            <a:endParaRPr lang="en-US" dirty="0"/>
          </a:p>
          <a:p>
            <a:r>
              <a:rPr lang="en-US" b="1" i="1" dirty="0"/>
              <a:t>Lecture notes:</a:t>
            </a:r>
          </a:p>
          <a:p>
            <a:endParaRPr lang="en-US" b="1" i="1" dirty="0"/>
          </a:p>
          <a:p>
            <a:r>
              <a:rPr lang="en-US" dirty="0"/>
              <a:t>Initial market equilibrium: </a:t>
            </a:r>
          </a:p>
          <a:p>
            <a:pPr marL="171450" indent="-171450">
              <a:buFont typeface="Arial" charset="0"/>
              <a:buChar char="•"/>
            </a:pPr>
            <a:r>
              <a:rPr lang="en-US" dirty="0"/>
              <a:t>P = $530 and </a:t>
            </a:r>
            <a:r>
              <a:rPr lang="en-US" dirty="0" err="1"/>
              <a:t>Q</a:t>
            </a:r>
            <a:r>
              <a:rPr lang="en-US" baseline="-25000" dirty="0" err="1"/>
              <a:t>before</a:t>
            </a:r>
            <a:r>
              <a:rPr lang="en-US" dirty="0"/>
              <a:t>.</a:t>
            </a:r>
            <a:endParaRPr lang="en-US" baseline="-25000" dirty="0"/>
          </a:p>
          <a:p>
            <a:pPr>
              <a:buFontTx/>
              <a:buChar char="•"/>
            </a:pPr>
            <a:endParaRPr lang="en-US" dirty="0"/>
          </a:p>
          <a:p>
            <a:r>
              <a:rPr lang="en-US" dirty="0"/>
              <a:t>First click: </a:t>
            </a:r>
          </a:p>
          <a:p>
            <a:pPr marL="171450" indent="-171450">
              <a:buFont typeface="Arial" charset="0"/>
              <a:buChar char="•"/>
            </a:pPr>
            <a:r>
              <a:rPr lang="en-US" dirty="0"/>
              <a:t>Demand increases because of the hurricane.</a:t>
            </a:r>
          </a:p>
          <a:p>
            <a:pPr marL="171450" indent="-171450">
              <a:buFont typeface="Arial" charset="0"/>
              <a:buChar char="•"/>
            </a:pPr>
            <a:r>
              <a:rPr lang="en-US" dirty="0"/>
              <a:t>New equilibrium: P $900, and </a:t>
            </a:r>
            <a:r>
              <a:rPr lang="en-US" dirty="0" err="1"/>
              <a:t>Q</a:t>
            </a:r>
            <a:r>
              <a:rPr lang="en-US" baseline="-25000" dirty="0" err="1"/>
              <a:t>after</a:t>
            </a:r>
            <a:r>
              <a:rPr lang="en-US" dirty="0"/>
              <a:t>.</a:t>
            </a:r>
          </a:p>
          <a:p>
            <a:pPr marL="171450" indent="-171450">
              <a:buFont typeface="Arial" charset="0"/>
              <a:buChar char="•"/>
            </a:pPr>
            <a:r>
              <a:rPr lang="en-US" dirty="0"/>
              <a:t>This is what would happen if there were no controls</a:t>
            </a:r>
            <a:r>
              <a:rPr lang="en-US" dirty="0" smtClean="0"/>
              <a:t>.</a:t>
            </a:r>
            <a:endParaRPr lang="en-US" dirty="0"/>
          </a:p>
          <a:p>
            <a:r>
              <a:rPr lang="en-US" dirty="0"/>
              <a:t>Second click: </a:t>
            </a:r>
          </a:p>
          <a:p>
            <a:pPr marL="171450" indent="-171450">
              <a:buFont typeface="Arial" charset="0"/>
              <a:buChar char="•"/>
            </a:pPr>
            <a:r>
              <a:rPr lang="en-US" dirty="0"/>
              <a:t>Government sets a price ceiling below $900 but above $530: </a:t>
            </a:r>
            <a:r>
              <a:rPr lang="en-US" dirty="0" err="1"/>
              <a:t>P</a:t>
            </a:r>
            <a:r>
              <a:rPr lang="en-US" baseline="-25000" dirty="0" err="1"/>
              <a:t>maximum</a:t>
            </a:r>
            <a:r>
              <a:rPr lang="en-US" baseline="-25000" dirty="0"/>
              <a:t> under gouging</a:t>
            </a:r>
            <a:r>
              <a:rPr lang="en-US" dirty="0"/>
              <a:t>.</a:t>
            </a:r>
          </a:p>
          <a:p>
            <a:pPr marL="628650" lvl="1" indent="-171450">
              <a:buFont typeface="Arial" charset="0"/>
              <a:buChar char="•"/>
            </a:pPr>
            <a:r>
              <a:rPr lang="en-US" dirty="0"/>
              <a:t>Note that since </a:t>
            </a:r>
            <a:r>
              <a:rPr lang="en-US" dirty="0" err="1"/>
              <a:t>P</a:t>
            </a:r>
            <a:r>
              <a:rPr lang="en-US" baseline="-25000" dirty="0" err="1"/>
              <a:t>Max</a:t>
            </a:r>
            <a:r>
              <a:rPr lang="en-US" dirty="0"/>
              <a:t> is greater than the normal price of $530, it is nonbinding during normal times</a:t>
            </a:r>
            <a:r>
              <a:rPr lang="en-US" dirty="0" smtClean="0"/>
              <a:t>.</a:t>
            </a:r>
            <a:endParaRPr lang="en-US" dirty="0"/>
          </a:p>
          <a:p>
            <a:r>
              <a:rPr lang="en-US" dirty="0"/>
              <a:t>Third click: </a:t>
            </a:r>
          </a:p>
          <a:p>
            <a:pPr marL="171450" indent="-171450">
              <a:buFont typeface="Arial" charset="0"/>
              <a:buChar char="•"/>
            </a:pPr>
            <a:r>
              <a:rPr lang="en-US" dirty="0"/>
              <a:t>Shaded in areas above and below maximum price</a:t>
            </a:r>
            <a:r>
              <a:rPr lang="en-US" dirty="0" smtClean="0"/>
              <a:t>.</a:t>
            </a:r>
            <a:endParaRPr lang="en-US" dirty="0"/>
          </a:p>
          <a:p>
            <a:r>
              <a:rPr lang="en-US" dirty="0"/>
              <a:t>Fourth click: </a:t>
            </a:r>
          </a:p>
          <a:p>
            <a:pPr marL="171450" indent="-171450">
              <a:buFont typeface="Arial" charset="0"/>
              <a:buChar char="•"/>
            </a:pPr>
            <a:r>
              <a:rPr lang="en-US" dirty="0"/>
              <a:t>Labels shortage.</a:t>
            </a:r>
          </a:p>
          <a:p>
            <a:pPr marL="171450" indent="-171450">
              <a:buFont typeface="Arial" charset="0"/>
              <a:buChar char="•"/>
            </a:pPr>
            <a:r>
              <a:rPr lang="en-US" dirty="0"/>
              <a:t>Since the price ceiling is less than the equilibrium price, there is a shortage.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endParaRPr lang="en-US" dirty="0"/>
          </a:p>
          <a:p>
            <a:r>
              <a:rPr lang="en-US" b="1" i="1" dirty="0"/>
              <a:t> </a:t>
            </a:r>
            <a:endParaRPr lang="en-US" dirty="0"/>
          </a:p>
          <a:p>
            <a:r>
              <a:rPr lang="en-US" b="1" i="1" dirty="0"/>
              <a:t>Lecture tip:</a:t>
            </a:r>
            <a:endParaRPr lang="en-US" dirty="0"/>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by this clip are:</a:t>
            </a:r>
          </a:p>
          <a:p>
            <a:pPr marL="171450" indent="-171450">
              <a:buFont typeface="Arial" charset="0"/>
              <a:buChar char="•"/>
            </a:pPr>
            <a:r>
              <a:rPr lang="en-US" dirty="0"/>
              <a:t>Price ceiling</a:t>
            </a:r>
          </a:p>
          <a:p>
            <a:pPr marL="171450" indent="-171450">
              <a:buFont typeface="Arial" charset="0"/>
              <a:buChar char="•"/>
            </a:pPr>
            <a:r>
              <a:rPr lang="en-US" dirty="0"/>
              <a:t>Price gouging</a:t>
            </a:r>
          </a:p>
          <a:p>
            <a:pPr>
              <a:buFontTx/>
              <a:buChar char="•"/>
            </a:pPr>
            <a:endParaRPr lang="en-US" dirty="0" smtClean="0"/>
          </a:p>
          <a:p>
            <a:pPr marL="171450" indent="-171450">
              <a:buFont typeface="Arial" charset="0"/>
              <a:buChar char="•"/>
            </a:pPr>
            <a:r>
              <a:rPr lang="en-US" dirty="0" smtClean="0"/>
              <a:t>The clip includes such examples as price gouging after Hurricane Katrina and a Mississippi price gouging law.</a:t>
            </a:r>
          </a:p>
          <a:p>
            <a:pPr marL="171450" indent="-171450">
              <a:buFont typeface="Arial" charset="0"/>
              <a:buChar char="•"/>
            </a:pPr>
            <a:r>
              <a:rPr lang="en-US" dirty="0" smtClean="0"/>
              <a:t>Economists argue price gouging is good since the higher prices (without the law) provide people incentives to bring necessary items to people in need.</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 </a:t>
            </a:r>
            <a:r>
              <a:rPr lang="en-US" b="1" i="1" dirty="0"/>
              <a:t>“Economics in the Media” Slide</a:t>
            </a:r>
            <a:endParaRPr lang="en-US"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by this clip are:</a:t>
            </a:r>
          </a:p>
          <a:p>
            <a:pPr marL="171450" indent="-171450">
              <a:buFont typeface="Arial" charset="0"/>
              <a:buChar char="•"/>
            </a:pPr>
            <a:r>
              <a:rPr lang="en-US" dirty="0"/>
              <a:t>Supply</a:t>
            </a:r>
          </a:p>
          <a:p>
            <a:pPr marL="171450" indent="-171450">
              <a:buFont typeface="Arial" charset="0"/>
              <a:buChar char="•"/>
            </a:pPr>
            <a:r>
              <a:rPr lang="en-US" dirty="0"/>
              <a:t>Demand</a:t>
            </a:r>
          </a:p>
          <a:p>
            <a:pPr marL="171450" indent="-171450">
              <a:buFont typeface="Arial" charset="0"/>
              <a:buChar char="•"/>
            </a:pPr>
            <a:r>
              <a:rPr lang="en-US" dirty="0"/>
              <a:t>Equilibrium price</a:t>
            </a:r>
          </a:p>
          <a:p>
            <a:pPr marL="171450" indent="-171450">
              <a:buFont typeface="Arial" charset="0"/>
              <a:buChar char="•"/>
            </a:pPr>
            <a:r>
              <a:rPr lang="en-US" dirty="0"/>
              <a:t>Price gouging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tip:</a:t>
            </a:r>
          </a:p>
          <a:p>
            <a:r>
              <a:rPr lang="en-US" dirty="0"/>
              <a:t>Feel free to write in a specific city (you may have to adjust the example though).</a:t>
            </a:r>
          </a:p>
          <a:p>
            <a:endParaRPr lang="en-US" b="1" dirty="0"/>
          </a:p>
          <a:p>
            <a:r>
              <a:rPr lang="en-US" dirty="0"/>
              <a:t>Use this as a counter example for students who are still not convinced that price gouging is okay.</a:t>
            </a:r>
          </a:p>
          <a:p>
            <a:pPr marL="171450" indent="-171450">
              <a:buFont typeface="Arial" charset="0"/>
              <a:buChar char="•"/>
            </a:pPr>
            <a:r>
              <a:rPr lang="en-US" dirty="0"/>
              <a:t>Ask students which proposal would they vote for. Hopefully, neither; if they disagree with one of them, they should disagree with both.</a:t>
            </a:r>
          </a:p>
          <a:p>
            <a:pPr marL="171450" indent="-171450">
              <a:buFont typeface="Arial" charset="0"/>
              <a:buChar char="•"/>
            </a:pPr>
            <a:r>
              <a:rPr lang="en-US" dirty="0"/>
              <a:t>It also might be a good point to re-emphasize to students that market forces are impersonal.</a:t>
            </a:r>
          </a:p>
          <a:p>
            <a:pPr marL="171450" indent="-171450">
              <a:buFont typeface="Arial" charset="0"/>
              <a:buChar char="•"/>
            </a:pPr>
            <a:r>
              <a:rPr lang="en-US" dirty="0"/>
              <a:t>Ask students to think about gasoline prices. </a:t>
            </a:r>
          </a:p>
          <a:p>
            <a:pPr marL="628650" lvl="1" indent="-171450">
              <a:buFont typeface="Arial" charset="0"/>
              <a:buChar char="•"/>
            </a:pPr>
            <a:r>
              <a:rPr lang="en-US" dirty="0"/>
              <a:t>When there is a supply disruption and prices for gasoline jump, you get the inevitable local news story at a gas station. A reporter interviews a customer who blames greedy gasoline companies. “They’re just trying to gouge us so they can make more profit.” I have yet to see a news story when market forces drive the price of gasoline to low levels. </a:t>
            </a:r>
          </a:p>
          <a:p>
            <a:pPr marL="628650" lvl="1" indent="-171450">
              <a:buFont typeface="Arial" charset="0"/>
              <a:buChar char="•"/>
            </a:pPr>
            <a:r>
              <a:rPr lang="en-US" dirty="0"/>
              <a:t>Shouldn’t there be a customer thanking gas companies for not putting profits ahead of people?</a:t>
            </a:r>
          </a:p>
          <a:p>
            <a:pPr>
              <a:buFontTx/>
              <a:buChar char="•"/>
            </a:pPr>
            <a:endParaRPr lang="en-US" dirty="0"/>
          </a:p>
          <a:p>
            <a:pPr>
              <a:buFontTx/>
              <a:buChar char="•"/>
            </a:pPr>
            <a:endParaRPr lang="en-US" dirty="0"/>
          </a:p>
          <a:p>
            <a:pPr>
              <a:buFontTx/>
              <a:buChar cha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a:t>
            </a:r>
            <a:r>
              <a:rPr lang="en-US" b="1" i="1" dirty="0" smtClean="0"/>
              <a:t>tip:</a:t>
            </a:r>
            <a:endParaRPr lang="en-US" b="1" i="1" dirty="0"/>
          </a:p>
          <a:p>
            <a:r>
              <a:rPr lang="en-US" dirty="0"/>
              <a:t>Reiterate the difference between the definition of a “price floor” and an “effective price floor.”</a:t>
            </a:r>
          </a:p>
          <a:p>
            <a:endParaRPr lang="en-US" dirty="0"/>
          </a:p>
          <a:p>
            <a:r>
              <a:rPr lang="en-US" dirty="0"/>
              <a:t>Some examples include: </a:t>
            </a:r>
          </a:p>
          <a:p>
            <a:pPr marL="171450" indent="-171450">
              <a:buFont typeface="Arial" charset="0"/>
              <a:buChar char="•"/>
            </a:pPr>
            <a:r>
              <a:rPr lang="en-US" dirty="0"/>
              <a:t>Minimum wage</a:t>
            </a:r>
          </a:p>
          <a:p>
            <a:pPr marL="171450" indent="-171450">
              <a:buFont typeface="Arial" charset="0"/>
              <a:buChar char="•"/>
            </a:pPr>
            <a:r>
              <a:rPr lang="en-US" dirty="0"/>
              <a:t>Agriculture</a:t>
            </a:r>
          </a:p>
          <a:p>
            <a:pPr>
              <a:buFontTx/>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p>
          <a:p>
            <a:pPr>
              <a:buFontTx/>
              <a:buChar cha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90000"/>
              </a:lnSpc>
            </a:pPr>
            <a:r>
              <a:rPr lang="en-US" sz="1100" b="1" i="1" dirty="0"/>
              <a:t>Lecture tip</a:t>
            </a:r>
            <a:r>
              <a:rPr lang="en-US" sz="1100" dirty="0"/>
              <a:t>: </a:t>
            </a:r>
          </a:p>
          <a:p>
            <a:pPr>
              <a:lnSpc>
                <a:spcPct val="90000"/>
              </a:lnSpc>
            </a:pPr>
            <a:r>
              <a:rPr lang="en-US" sz="1100" dirty="0"/>
              <a:t>Click through to reveal the table one row at a time.</a:t>
            </a:r>
          </a:p>
          <a:p>
            <a:pPr>
              <a:lnSpc>
                <a:spcPct val="90000"/>
              </a:lnSpc>
              <a:buFontTx/>
              <a:buChar char="•"/>
            </a:pPr>
            <a:endParaRPr lang="en-US" sz="1100" dirty="0"/>
          </a:p>
          <a:p>
            <a:pPr>
              <a:lnSpc>
                <a:spcPct val="90000"/>
              </a:lnSpc>
            </a:pPr>
            <a:r>
              <a:rPr lang="en-US" sz="1100" dirty="0"/>
              <a:t>First click: </a:t>
            </a:r>
          </a:p>
          <a:p>
            <a:pPr marL="171450" indent="-171450">
              <a:lnSpc>
                <a:spcPct val="90000"/>
              </a:lnSpc>
              <a:buFont typeface="Arial" charset="0"/>
              <a:buChar char="•"/>
            </a:pPr>
            <a:r>
              <a:rPr lang="en-US" sz="1100" dirty="0"/>
              <a:t>More or less milk for sale?</a:t>
            </a:r>
          </a:p>
          <a:p>
            <a:pPr marL="171450" indent="-171450">
              <a:lnSpc>
                <a:spcPct val="90000"/>
              </a:lnSpc>
              <a:buFont typeface="Arial" charset="0"/>
              <a:buChar char="•"/>
            </a:pPr>
            <a:r>
              <a:rPr lang="en-US" sz="1100" dirty="0"/>
              <a:t>Higher price reduces quantity demand and increases quantity supplied, so we get a surplus.</a:t>
            </a:r>
          </a:p>
          <a:p>
            <a:pPr>
              <a:lnSpc>
                <a:spcPct val="90000"/>
              </a:lnSpc>
            </a:pPr>
            <a:r>
              <a:rPr lang="en-US" sz="1100" dirty="0"/>
              <a:t>Second click: </a:t>
            </a:r>
          </a:p>
          <a:p>
            <a:pPr marL="171450" indent="-171450">
              <a:lnSpc>
                <a:spcPct val="90000"/>
              </a:lnSpc>
              <a:buFont typeface="Arial" charset="0"/>
              <a:buChar char="•"/>
            </a:pPr>
            <a:r>
              <a:rPr lang="en-US" sz="1100" dirty="0"/>
              <a:t>Size of </a:t>
            </a:r>
            <a:r>
              <a:rPr lang="en-US" sz="1100" dirty="0" smtClean="0"/>
              <a:t>container</a:t>
            </a:r>
            <a:r>
              <a:rPr lang="en-US" sz="1100" baseline="0" dirty="0" smtClean="0"/>
              <a:t> g</a:t>
            </a:r>
            <a:r>
              <a:rPr lang="en-US" sz="1100" dirty="0" smtClean="0"/>
              <a:t>ets </a:t>
            </a:r>
            <a:r>
              <a:rPr lang="en-US" sz="1100" dirty="0"/>
              <a:t>larger to make more attractive</a:t>
            </a:r>
          </a:p>
          <a:p>
            <a:pPr>
              <a:lnSpc>
                <a:spcPct val="90000"/>
              </a:lnSpc>
            </a:pPr>
            <a:r>
              <a:rPr lang="en-US" sz="1100" dirty="0"/>
              <a:t>Third click: </a:t>
            </a:r>
          </a:p>
          <a:p>
            <a:pPr marL="171450" indent="-171450">
              <a:lnSpc>
                <a:spcPct val="90000"/>
              </a:lnSpc>
              <a:buFont typeface="Arial" charset="0"/>
              <a:buChar char="•"/>
            </a:pPr>
            <a:r>
              <a:rPr lang="en-US" sz="1100" dirty="0"/>
              <a:t>Will milk sell for a price below floor?</a:t>
            </a:r>
          </a:p>
          <a:p>
            <a:pPr marL="628650" lvl="1" indent="-171450">
              <a:lnSpc>
                <a:spcPct val="90000"/>
              </a:lnSpc>
              <a:buFont typeface="Arial" charset="0"/>
              <a:buChar char="•"/>
            </a:pPr>
            <a:r>
              <a:rPr lang="en-US" sz="1100" dirty="0"/>
              <a:t>Yes, since producers won’t want to hold on to surplus milk.</a:t>
            </a:r>
          </a:p>
          <a:p>
            <a:pPr>
              <a:lnSpc>
                <a:spcPct val="90000"/>
              </a:lnSpc>
            </a:pPr>
            <a:r>
              <a:rPr lang="en-US" sz="1100" dirty="0"/>
              <a:t>Fourth click: </a:t>
            </a:r>
          </a:p>
          <a:p>
            <a:pPr marL="171450" indent="-171450">
              <a:lnSpc>
                <a:spcPct val="90000"/>
              </a:lnSpc>
              <a:buFont typeface="Arial" charset="0"/>
              <a:buChar char="•"/>
            </a:pPr>
            <a:r>
              <a:rPr lang="en-US" sz="1100" dirty="0"/>
              <a:t>Are producers better off?</a:t>
            </a:r>
          </a:p>
          <a:p>
            <a:pPr marL="628650" lvl="1" indent="-171450">
              <a:lnSpc>
                <a:spcPct val="90000"/>
              </a:lnSpc>
              <a:buFont typeface="Arial" charset="0"/>
              <a:buChar char="•"/>
            </a:pPr>
            <a:r>
              <a:rPr lang="en-US" sz="1100" dirty="0"/>
              <a:t>It depends. Can they sell the surplus at lower prices? Does the government buy the surplus?</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spcBef>
                <a:spcPct val="0"/>
              </a:spcBef>
            </a:pPr>
            <a:r>
              <a:rPr lang="en-US" b="1" i="1"/>
              <a:t>Lecture notes:</a:t>
            </a:r>
            <a:endParaRPr lang="en-US" b="1"/>
          </a:p>
          <a:p>
            <a:r>
              <a:rPr lang="en-US"/>
              <a:t>The graphs on the next three slides will exemplify each of the situations.</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6.6</a:t>
            </a:r>
          </a:p>
          <a:p>
            <a:pPr eaLnBrk="1" hangingPunct="1">
              <a:spcBef>
                <a:spcPct val="0"/>
              </a:spcBef>
            </a:pPr>
            <a:endParaRPr lang="en-US" dirty="0"/>
          </a:p>
          <a:p>
            <a:pPr eaLnBrk="1" hangingPunct="1">
              <a:spcBef>
                <a:spcPct val="0"/>
              </a:spcBef>
            </a:pPr>
            <a:r>
              <a:rPr lang="en-US" b="1" i="1" dirty="0"/>
              <a:t>Lecture notes:</a:t>
            </a:r>
          </a:p>
          <a:p>
            <a:pPr eaLnBrk="1" hangingPunct="1">
              <a:spcBef>
                <a:spcPct val="0"/>
              </a:spcBef>
            </a:pPr>
            <a:r>
              <a:rPr lang="en-US" dirty="0"/>
              <a:t>Without the price ceiling, P</a:t>
            </a:r>
            <a:r>
              <a:rPr lang="en-US" baseline="-25000" dirty="0"/>
              <a:t>E</a:t>
            </a:r>
            <a:r>
              <a:rPr lang="en-US" dirty="0"/>
              <a:t> = $3, and Q</a:t>
            </a:r>
            <a:r>
              <a:rPr lang="en-US" baseline="-25000" dirty="0"/>
              <a:t>E</a:t>
            </a:r>
            <a:r>
              <a:rPr lang="en-US" dirty="0"/>
              <a:t> is the equilibrium quantity.</a:t>
            </a:r>
          </a:p>
          <a:p>
            <a:pPr eaLnBrk="1" hangingPunct="1">
              <a:spcBef>
                <a:spcPct val="0"/>
              </a:spcBef>
            </a:pPr>
            <a:endParaRPr lang="en-US"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Government imposes a $2.00 price ceiling.</a:t>
            </a:r>
          </a:p>
          <a:p>
            <a:pPr eaLnBrk="1" hangingPunct="1">
              <a:spcBef>
                <a:spcPct val="0"/>
              </a:spcBef>
            </a:pPr>
            <a:r>
              <a:rPr lang="en-US" dirty="0"/>
              <a:t>Second click: </a:t>
            </a:r>
          </a:p>
          <a:p>
            <a:pPr marL="171450" indent="-171450" eaLnBrk="1" hangingPunct="1">
              <a:spcBef>
                <a:spcPct val="0"/>
              </a:spcBef>
              <a:buFont typeface="Arial" charset="0"/>
              <a:buChar char="•"/>
            </a:pPr>
            <a:r>
              <a:rPr lang="en-US" dirty="0"/>
              <a:t>Shaded in area below $2.00: any price </a:t>
            </a:r>
            <a:r>
              <a:rPr lang="en-US" sz="1100" dirty="0"/>
              <a:t>&lt; $2.00 is illegal.</a:t>
            </a:r>
          </a:p>
          <a:p>
            <a:pPr eaLnBrk="1" hangingPunct="1">
              <a:spcBef>
                <a:spcPct val="0"/>
              </a:spcBef>
            </a:pPr>
            <a:r>
              <a:rPr lang="en-US" sz="1100" dirty="0"/>
              <a:t>Third click: </a:t>
            </a:r>
          </a:p>
          <a:p>
            <a:pPr marL="171450" indent="-171450" eaLnBrk="1" hangingPunct="1">
              <a:spcBef>
                <a:spcPct val="0"/>
              </a:spcBef>
              <a:buFont typeface="Arial" charset="0"/>
              <a:buChar char="•"/>
            </a:pPr>
            <a:r>
              <a:rPr lang="en-US" sz="1100" dirty="0"/>
              <a:t>Shaded in area above $2.00: any price &gt; = $2.00 is legal.</a:t>
            </a:r>
          </a:p>
          <a:p>
            <a:pPr eaLnBrk="1" hangingPunct="1">
              <a:spcBef>
                <a:spcPct val="0"/>
              </a:spcBef>
            </a:pPr>
            <a:endParaRPr lang="en-US" dirty="0"/>
          </a:p>
          <a:p>
            <a:pPr eaLnBrk="1" hangingPunct="1">
              <a:spcBef>
                <a:spcPct val="0"/>
              </a:spcBef>
            </a:pPr>
            <a:r>
              <a:rPr lang="en-US" dirty="0"/>
              <a:t>Since E occurs in the green area, the price floor does not influence the market; it is nonbinding.</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6.7</a:t>
            </a:r>
          </a:p>
          <a:p>
            <a:pPr eaLnBrk="1" hangingPunct="1">
              <a:spcBef>
                <a:spcPct val="0"/>
              </a:spcBef>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This figure looks at the effect of a binding price floor in the short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floor, P</a:t>
            </a:r>
            <a:r>
              <a:rPr lang="en-US" baseline="-25000" dirty="0"/>
              <a:t>E</a:t>
            </a:r>
            <a:r>
              <a:rPr lang="en-US" dirty="0"/>
              <a:t> = $3,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Government imposes a $6.00 price floor.</a:t>
            </a:r>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Shaded in area below and above price floor.</a:t>
            </a:r>
          </a:p>
          <a:p>
            <a:pPr marL="171450" indent="-171450" eaLnBrk="1" hangingPunct="1">
              <a:lnSpc>
                <a:spcPct val="80000"/>
              </a:lnSpc>
              <a:spcBef>
                <a:spcPct val="0"/>
              </a:spcBef>
              <a:buFont typeface="Arial" charset="0"/>
              <a:buChar char="•"/>
            </a:pPr>
            <a:r>
              <a:rPr lang="en-US" dirty="0"/>
              <a:t>Since E occurs in the red area, the price floor does influence the market; it is binding.</a:t>
            </a:r>
          </a:p>
          <a:p>
            <a:pPr eaLnBrk="1" hangingPunct="1">
              <a:lnSpc>
                <a:spcPct val="80000"/>
              </a:lnSpc>
              <a:spcBef>
                <a:spcPct val="0"/>
              </a:spcBef>
            </a:pPr>
            <a:r>
              <a:rPr lang="en-US" dirty="0"/>
              <a:t>Third click:</a:t>
            </a:r>
          </a:p>
          <a:p>
            <a:pPr marL="171450" indent="-171450" eaLnBrk="1" hangingPunct="1">
              <a:lnSpc>
                <a:spcPct val="80000"/>
              </a:lnSpc>
              <a:spcBef>
                <a:spcPct val="0"/>
              </a:spcBef>
              <a:buFont typeface="Arial" charset="0"/>
              <a:buChar char="•"/>
            </a:pPr>
            <a:r>
              <a:rPr lang="en-US" dirty="0"/>
              <a:t>Labels Q</a:t>
            </a:r>
            <a:r>
              <a:rPr lang="en-US" baseline="-25000" dirty="0"/>
              <a:t>S</a:t>
            </a:r>
            <a:r>
              <a:rPr lang="en-US" dirty="0"/>
              <a:t>, Q</a:t>
            </a:r>
            <a:r>
              <a:rPr lang="en-US" baseline="-25000" dirty="0"/>
              <a:t>D</a:t>
            </a:r>
            <a:r>
              <a:rPr lang="en-US" dirty="0"/>
              <a:t>, and surplus.</a:t>
            </a:r>
          </a:p>
          <a:p>
            <a:pPr marL="171450" indent="-171450" eaLnBrk="1" hangingPunct="1">
              <a:lnSpc>
                <a:spcPct val="80000"/>
              </a:lnSpc>
              <a:spcBef>
                <a:spcPct val="0"/>
              </a:spcBef>
              <a:buFont typeface="Arial" charset="0"/>
              <a:buChar char="•"/>
            </a:pPr>
            <a:r>
              <a:rPr lang="en-US" dirty="0"/>
              <a:t>At the price floor of $6.00, Q</a:t>
            </a:r>
            <a:r>
              <a:rPr lang="en-US" baseline="-25000" dirty="0"/>
              <a:t>S</a:t>
            </a:r>
            <a:r>
              <a:rPr lang="en-US" dirty="0"/>
              <a:t> &gt; Q</a:t>
            </a:r>
            <a:r>
              <a:rPr lang="en-US" baseline="-25000" dirty="0"/>
              <a:t>D</a:t>
            </a:r>
            <a:r>
              <a:rPr lang="en-US" dirty="0"/>
              <a:t>, so there is a surplus of milk.</a:t>
            </a:r>
          </a:p>
          <a:p>
            <a:pPr marL="171450" indent="-171450" eaLnBrk="1" hangingPunct="1">
              <a:lnSpc>
                <a:spcPct val="80000"/>
              </a:lnSpc>
              <a:spcBef>
                <a:spcPct val="0"/>
              </a:spcBef>
              <a:buFont typeface="Arial" charset="0"/>
              <a:buChar char="•"/>
            </a:pPr>
            <a:r>
              <a:rPr lang="en-US" dirty="0"/>
              <a:t>Note that this is a general consequence of a binding price floors (to get surplus).</a:t>
            </a:r>
          </a:p>
          <a:p>
            <a:pPr eaLnBrk="1" hangingPunct="1">
              <a:lnSpc>
                <a:spcPct val="80000"/>
              </a:lnSpc>
              <a:spcBef>
                <a:spcPct val="0"/>
              </a:spcBef>
            </a:pPr>
            <a:r>
              <a:rPr lang="en-US" dirty="0"/>
              <a:t>Fourth click: </a:t>
            </a:r>
          </a:p>
          <a:p>
            <a:pPr marL="171450" indent="-171450" eaLnBrk="1" hangingPunct="1">
              <a:lnSpc>
                <a:spcPct val="80000"/>
              </a:lnSpc>
              <a:spcBef>
                <a:spcPct val="0"/>
              </a:spcBef>
              <a:buFont typeface="Arial" charset="0"/>
              <a:buChar char="•"/>
            </a:pPr>
            <a:r>
              <a:rPr lang="en-US" dirty="0"/>
              <a:t>Labels black market price.</a:t>
            </a:r>
          </a:p>
          <a:p>
            <a:pPr marL="171450" indent="-171450" eaLnBrk="1" hangingPunct="1">
              <a:lnSpc>
                <a:spcPct val="80000"/>
              </a:lnSpc>
              <a:spcBef>
                <a:spcPct val="0"/>
              </a:spcBef>
              <a:buFont typeface="Arial" charset="0"/>
              <a:buChar char="•"/>
            </a:pPr>
            <a:r>
              <a:rPr lang="en-US" dirty="0"/>
              <a:t>With Q</a:t>
            </a:r>
            <a:r>
              <a:rPr lang="en-US" baseline="-25000" dirty="0"/>
              <a:t>S</a:t>
            </a:r>
            <a:r>
              <a:rPr lang="en-US" dirty="0"/>
              <a:t> units produced, consumers are only willing and able to pay $2.00 per gallon.</a:t>
            </a:r>
          </a:p>
          <a:p>
            <a:pPr marL="628650" lvl="1" indent="-171450" eaLnBrk="1" hangingPunct="1">
              <a:lnSpc>
                <a:spcPct val="80000"/>
              </a:lnSpc>
              <a:spcBef>
                <a:spcPct val="0"/>
              </a:spcBef>
              <a:buFont typeface="Arial" charset="0"/>
              <a:buChar char="•"/>
            </a:pPr>
            <a:r>
              <a:rPr lang="en-US" dirty="0"/>
              <a:t>This eliminates the surplus, but the price is well below the price floor.</a:t>
            </a:r>
          </a:p>
          <a:p>
            <a:pPr marL="628650" lvl="1" indent="-171450" eaLnBrk="1" hangingPunct="1">
              <a:lnSpc>
                <a:spcPct val="80000"/>
              </a:lnSpc>
              <a:spcBef>
                <a:spcPct val="0"/>
              </a:spcBef>
              <a:buFontTx/>
              <a:buChar char="•"/>
            </a:pPr>
            <a:endParaRPr lang="en-US" dirty="0"/>
          </a:p>
          <a:p>
            <a:pPr eaLnBrk="1" hangingPunct="1">
              <a:lnSpc>
                <a:spcPct val="80000"/>
              </a:lnSpc>
              <a:spcBef>
                <a:spcPct val="0"/>
              </a:spcBef>
            </a:pPr>
            <a:r>
              <a:rPr lang="en-US" dirty="0"/>
              <a:t>You can go beyond the example above by proposing the following situation:</a:t>
            </a:r>
          </a:p>
          <a:p>
            <a:pPr marL="171450" indent="-171450" eaLnBrk="1" hangingPunct="1">
              <a:lnSpc>
                <a:spcPct val="80000"/>
              </a:lnSpc>
              <a:spcBef>
                <a:spcPct val="0"/>
              </a:spcBef>
              <a:buFont typeface="Arial" charset="0"/>
              <a:buChar char="•"/>
            </a:pPr>
            <a:r>
              <a:rPr lang="en-US" dirty="0"/>
              <a:t>Suppose there was no black market, and the Q</a:t>
            </a:r>
            <a:r>
              <a:rPr lang="en-US" baseline="-25000" dirty="0"/>
              <a:t>S</a:t>
            </a:r>
            <a:r>
              <a:rPr lang="en-US" dirty="0"/>
              <a:t> units of bread where allocated by consumers waiting in line. </a:t>
            </a:r>
          </a:p>
          <a:p>
            <a:pPr marL="171450" indent="-171450" eaLnBrk="1" hangingPunct="1">
              <a:lnSpc>
                <a:spcPct val="80000"/>
              </a:lnSpc>
              <a:spcBef>
                <a:spcPct val="0"/>
              </a:spcBef>
              <a:buFont typeface="Arial" charset="0"/>
              <a:buChar char="•"/>
            </a:pPr>
            <a:r>
              <a:rPr lang="en-US" dirty="0"/>
              <a:t>What does the difference between the $2.00 and the ceiling price of $0.50 represent?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6.8</a:t>
            </a:r>
          </a:p>
          <a:p>
            <a:pPr eaLnBrk="1" hangingPunct="1">
              <a:spcBef>
                <a:spcPct val="0"/>
              </a:spcBef>
            </a:pPr>
            <a:endParaRPr lang="en-US" dirty="0"/>
          </a:p>
          <a:p>
            <a:pPr eaLnBrk="1" hangingPunct="1">
              <a:lnSpc>
                <a:spcPct val="80000"/>
              </a:lnSpc>
              <a:spcBef>
                <a:spcPct val="0"/>
              </a:spcBef>
            </a:pPr>
            <a:r>
              <a:rPr lang="en-US" b="1" i="1" dirty="0"/>
              <a:t>Lecture notes:</a:t>
            </a:r>
          </a:p>
          <a:p>
            <a:pPr eaLnBrk="1" hangingPunct="1">
              <a:lnSpc>
                <a:spcPct val="80000"/>
              </a:lnSpc>
              <a:spcBef>
                <a:spcPct val="0"/>
              </a:spcBef>
            </a:pPr>
            <a:r>
              <a:rPr lang="en-US" dirty="0"/>
              <a:t>This figure looks at the effect of a binding price ceiling in the long run. </a:t>
            </a:r>
          </a:p>
          <a:p>
            <a:pPr eaLnBrk="1" hangingPunct="1">
              <a:lnSpc>
                <a:spcPct val="80000"/>
              </a:lnSpc>
              <a:spcBef>
                <a:spcPct val="0"/>
              </a:spcBef>
            </a:pPr>
            <a:endParaRPr lang="en-US" dirty="0"/>
          </a:p>
          <a:p>
            <a:pPr eaLnBrk="1" hangingPunct="1">
              <a:lnSpc>
                <a:spcPct val="80000"/>
              </a:lnSpc>
              <a:spcBef>
                <a:spcPct val="0"/>
              </a:spcBef>
            </a:pPr>
            <a:r>
              <a:rPr lang="en-US" dirty="0"/>
              <a:t>Without the price ceiling, P</a:t>
            </a:r>
            <a:r>
              <a:rPr lang="en-US" baseline="-25000" dirty="0"/>
              <a:t>E</a:t>
            </a:r>
            <a:r>
              <a:rPr lang="en-US" dirty="0"/>
              <a:t> = $3 and Q</a:t>
            </a:r>
            <a:r>
              <a:rPr lang="en-US" baseline="-25000" dirty="0"/>
              <a:t>E</a:t>
            </a:r>
            <a:r>
              <a:rPr lang="en-US" dirty="0"/>
              <a:t> is the equilibrium quantity.</a:t>
            </a:r>
          </a:p>
          <a:p>
            <a:pPr eaLnBrk="1" hangingPunct="1">
              <a:lnSpc>
                <a:spcPct val="80000"/>
              </a:lnSpc>
              <a:spcBef>
                <a:spcPct val="0"/>
              </a:spcBef>
            </a:pPr>
            <a:endParaRPr lang="en-US" dirty="0"/>
          </a:p>
          <a:p>
            <a:pPr eaLnBrk="1" hangingPunct="1">
              <a:lnSpc>
                <a:spcPct val="80000"/>
              </a:lnSpc>
              <a:spcBef>
                <a:spcPct val="0"/>
              </a:spcBef>
            </a:pPr>
            <a:r>
              <a:rPr lang="en-US" dirty="0"/>
              <a:t>Since we are considering the long-run note that the demand and supply curves are more elastic, ask students why they think that is.</a:t>
            </a:r>
          </a:p>
          <a:p>
            <a:pPr marL="171450" indent="-171450" eaLnBrk="1" hangingPunct="1">
              <a:lnSpc>
                <a:spcPct val="80000"/>
              </a:lnSpc>
              <a:spcBef>
                <a:spcPct val="0"/>
              </a:spcBef>
              <a:buFont typeface="Arial" charset="0"/>
              <a:buChar char="•"/>
            </a:pPr>
            <a:r>
              <a:rPr lang="en-US" dirty="0"/>
              <a:t>Supply: dairy farms respond in the long run by acquiring more land and expanding production facilities so they can produce more milk.</a:t>
            </a:r>
          </a:p>
          <a:p>
            <a:pPr marL="171450" indent="-171450" eaLnBrk="1" hangingPunct="1">
              <a:lnSpc>
                <a:spcPct val="80000"/>
              </a:lnSpc>
              <a:spcBef>
                <a:spcPct val="0"/>
              </a:spcBef>
              <a:buFont typeface="Arial" charset="0"/>
              <a:buChar char="•"/>
            </a:pPr>
            <a:r>
              <a:rPr lang="en-US" dirty="0"/>
              <a:t>Demand: in the long run, consumers will find milk substitutes.</a:t>
            </a:r>
          </a:p>
          <a:p>
            <a:pPr eaLnBrk="1" hangingPunct="1">
              <a:lnSpc>
                <a:spcPct val="80000"/>
              </a:lnSpc>
              <a:spcBef>
                <a:spcPct val="0"/>
              </a:spcBef>
              <a:buFontTx/>
              <a:buChar char="•"/>
            </a:pPr>
            <a:endParaRPr lang="en-US" dirty="0"/>
          </a:p>
          <a:p>
            <a:pPr eaLnBrk="1" hangingPunct="1">
              <a:lnSpc>
                <a:spcPct val="80000"/>
              </a:lnSpc>
              <a:spcBef>
                <a:spcPct val="0"/>
              </a:spcBef>
            </a:pPr>
            <a:r>
              <a:rPr lang="en-US" dirty="0"/>
              <a:t>First click: </a:t>
            </a:r>
          </a:p>
          <a:p>
            <a:pPr marL="171450" indent="-171450" eaLnBrk="1" hangingPunct="1">
              <a:lnSpc>
                <a:spcPct val="80000"/>
              </a:lnSpc>
              <a:spcBef>
                <a:spcPct val="0"/>
              </a:spcBef>
              <a:buFont typeface="Arial" charset="0"/>
              <a:buChar char="•"/>
            </a:pPr>
            <a:r>
              <a:rPr lang="en-US" dirty="0"/>
              <a:t>Labels price ceiling and shaded areas.</a:t>
            </a:r>
          </a:p>
          <a:p>
            <a:pPr eaLnBrk="1" hangingPunct="1">
              <a:lnSpc>
                <a:spcPct val="80000"/>
              </a:lnSpc>
              <a:spcBef>
                <a:spcPct val="0"/>
              </a:spcBef>
            </a:pPr>
            <a:r>
              <a:rPr lang="en-US" dirty="0"/>
              <a:t>Second click: </a:t>
            </a:r>
          </a:p>
          <a:p>
            <a:pPr marL="171450" indent="-171450" eaLnBrk="1" hangingPunct="1">
              <a:lnSpc>
                <a:spcPct val="80000"/>
              </a:lnSpc>
              <a:spcBef>
                <a:spcPct val="0"/>
              </a:spcBef>
              <a:buFont typeface="Arial" charset="0"/>
              <a:buChar char="•"/>
            </a:pPr>
            <a:r>
              <a:rPr lang="en-US" dirty="0"/>
              <a:t>Labels new Q</a:t>
            </a:r>
            <a:r>
              <a:rPr lang="en-US" baseline="-25000" dirty="0"/>
              <a:t>S</a:t>
            </a:r>
            <a:r>
              <a:rPr lang="en-US" dirty="0"/>
              <a:t>, Q</a:t>
            </a:r>
            <a:r>
              <a:rPr lang="en-US" baseline="-25000" dirty="0"/>
              <a:t>D</a:t>
            </a:r>
            <a:r>
              <a:rPr lang="en-US" dirty="0"/>
              <a:t>, and surplus.</a:t>
            </a:r>
          </a:p>
          <a:p>
            <a:pPr marL="628650" lvl="1" indent="-171450" eaLnBrk="1" hangingPunct="1">
              <a:lnSpc>
                <a:spcPct val="80000"/>
              </a:lnSpc>
              <a:spcBef>
                <a:spcPct val="0"/>
              </a:spcBef>
              <a:buFont typeface="Arial" charset="0"/>
              <a:buChar char="•"/>
            </a:pPr>
            <a:r>
              <a:rPr lang="en-US" dirty="0"/>
              <a:t>So, in the long run, the shortage gets larger.</a:t>
            </a:r>
          </a:p>
          <a:p>
            <a:pPr eaLnBrk="1" hangingPunct="1">
              <a:lnSpc>
                <a:spcPct val="80000"/>
              </a:lnSpc>
              <a:spcBef>
                <a:spcPct val="0"/>
              </a:spcBef>
            </a:pPr>
            <a:r>
              <a:rPr lang="en-US" dirty="0"/>
              <a:t>Third click: </a:t>
            </a:r>
          </a:p>
          <a:p>
            <a:pPr marL="171450" indent="-171450" eaLnBrk="1" hangingPunct="1">
              <a:lnSpc>
                <a:spcPct val="80000"/>
              </a:lnSpc>
              <a:spcBef>
                <a:spcPct val="0"/>
              </a:spcBef>
              <a:buFont typeface="Arial" charset="0"/>
              <a:buChar char="•"/>
            </a:pPr>
            <a:r>
              <a:rPr lang="en-US" dirty="0"/>
              <a:t>Adds new black market price.</a:t>
            </a:r>
          </a:p>
          <a:p>
            <a:pPr marL="171450" indent="-171450" eaLnBrk="1" hangingPunct="1">
              <a:lnSpc>
                <a:spcPct val="80000"/>
              </a:lnSpc>
              <a:spcBef>
                <a:spcPct val="0"/>
              </a:spcBef>
              <a:buFont typeface="Arial" charset="0"/>
              <a:buChar char="•"/>
            </a:pPr>
            <a:r>
              <a:rPr lang="en-US" dirty="0"/>
              <a:t>Long-run black market price is less than before ($2.00).</a:t>
            </a:r>
          </a:p>
          <a:p>
            <a:pPr marL="628650" lvl="1" indent="-171450" eaLnBrk="1" hangingPunct="1">
              <a:lnSpc>
                <a:spcPct val="80000"/>
              </a:lnSpc>
              <a:spcBef>
                <a:spcPct val="0"/>
              </a:spcBef>
              <a:buFontTx/>
              <a:buChar char="•"/>
            </a:pPr>
            <a:endParaRPr lang="en-US" dirty="0"/>
          </a:p>
          <a:p>
            <a:pPr eaLnBrk="1" hangingPunct="1">
              <a:lnSpc>
                <a:spcPct val="80000"/>
              </a:lnSpc>
              <a:spcBef>
                <a:spcPct val="0"/>
              </a:spcBef>
            </a:pPr>
            <a:r>
              <a:rPr lang="en-US" dirty="0"/>
              <a:t>The increased elasticity on the part of both producers and consumers makes the surplus larger in the long run.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endParaRPr lang="en-US" i="1" dirty="0" smtClean="0"/>
          </a:p>
          <a:p>
            <a:endParaRPr lang="en-US" dirty="0"/>
          </a:p>
          <a:p>
            <a:r>
              <a:rPr lang="en-US" dirty="0"/>
              <a:t>The key concepts covered in this clip are: </a:t>
            </a:r>
          </a:p>
          <a:p>
            <a:pPr marL="171450" indent="-171450">
              <a:buFont typeface="Arial" charset="0"/>
              <a:buChar char="•"/>
            </a:pPr>
            <a:r>
              <a:rPr lang="en-US" dirty="0"/>
              <a:t>Minimum wage</a:t>
            </a:r>
          </a:p>
          <a:p>
            <a:pPr marL="171450" indent="-171450">
              <a:buFont typeface="Arial" charset="0"/>
              <a:buChar char="•"/>
            </a:pPr>
            <a:r>
              <a:rPr lang="en-US" dirty="0"/>
              <a:t>Living wage</a:t>
            </a:r>
          </a:p>
          <a:p>
            <a:pPr marL="171450" indent="-171450">
              <a:buFont typeface="Arial" charset="0"/>
              <a:buChar char="•"/>
            </a:pPr>
            <a:r>
              <a:rPr lang="en-US" dirty="0"/>
              <a:t>Price floors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defRPr/>
            </a:pPr>
            <a:r>
              <a:rPr lang="en-US" altLang="en-US" b="1" i="1" dirty="0"/>
              <a:t>Lecture notes:</a:t>
            </a:r>
          </a:p>
          <a:p>
            <a:pPr eaLnBrk="1" hangingPunct="1">
              <a:spcBef>
                <a:spcPct val="0"/>
              </a:spcBef>
              <a:buFont typeface="Arial" panose="020B0604020202020204" pitchFamily="34" charset="0"/>
              <a:buNone/>
              <a:defRPr/>
            </a:pPr>
            <a:r>
              <a:rPr lang="en-US" altLang="en-US" dirty="0"/>
              <a:t>Ask students if any of them work at a minimum-wage job.</a:t>
            </a:r>
          </a:p>
          <a:p>
            <a:pPr marL="171450" indent="-171450" eaLnBrk="1" hangingPunct="1">
              <a:spcBef>
                <a:spcPct val="0"/>
              </a:spcBef>
              <a:buFont typeface="Arial" panose="020B0604020202020204" pitchFamily="34" charset="0"/>
              <a:buChar char="•"/>
              <a:defRPr/>
            </a:pPr>
            <a:r>
              <a:rPr lang="en-US" altLang="en-US" dirty="0"/>
              <a:t>Do they fit any of the rationales listed above? </a:t>
            </a:r>
          </a:p>
          <a:p>
            <a:pPr marL="171450" indent="-171450" eaLnBrk="1" hangingPunct="1">
              <a:spcBef>
                <a:spcPct val="0"/>
              </a:spcBef>
              <a:buFont typeface="Arial" panose="020B0604020202020204" pitchFamily="34" charset="0"/>
              <a:buChar char="•"/>
              <a:defRPr/>
            </a:pPr>
            <a:r>
              <a:rPr lang="en-US" altLang="en-US" dirty="0"/>
              <a:t>Then, ask them about fast-food restaurants. Which jobs are getting eliminated</a:t>
            </a:r>
            <a:r>
              <a:rPr lang="en-US" altLang="en-US" dirty="0" smtClean="0"/>
              <a:t>?</a:t>
            </a:r>
          </a:p>
          <a:p>
            <a:pPr marL="171450" indent="-171450" eaLnBrk="1" hangingPunct="1">
              <a:spcBef>
                <a:spcPct val="0"/>
              </a:spcBef>
              <a:buFont typeface="Arial" panose="020B0604020202020204" pitchFamily="34" charset="0"/>
              <a:buChar char="•"/>
              <a:defRPr/>
            </a:pPr>
            <a:endParaRPr lang="en-US" altLang="en-US" dirty="0" smtClean="0"/>
          </a:p>
          <a:p>
            <a:pPr marL="0" indent="0" eaLnBrk="1" hangingPunct="1">
              <a:spcBef>
                <a:spcPct val="0"/>
              </a:spcBef>
              <a:buFont typeface="Arial" panose="020B0604020202020204" pitchFamily="34" charset="0"/>
              <a:buNone/>
              <a:defRPr/>
            </a:pPr>
            <a:r>
              <a:rPr lang="en-US" altLang="en-US" dirty="0" smtClean="0"/>
              <a:t>[Justin Sullivan/Getty Images]</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altLang="en-US" b="1" i="1" dirty="0"/>
              <a:t>Lecture notes:</a:t>
            </a:r>
            <a:endParaRPr lang="en-US" altLang="en-US" b="1" dirty="0"/>
          </a:p>
          <a:p>
            <a:pPr marL="171450" indent="-171450">
              <a:buFont typeface="Arial" panose="020B0604020202020204" pitchFamily="34" charset="0"/>
              <a:buChar char="•"/>
              <a:defRPr/>
            </a:pPr>
            <a:r>
              <a:rPr lang="en-US" dirty="0"/>
              <a:t>As wages increase (decrease), the quantity of labor demanded decreases (increases).</a:t>
            </a:r>
          </a:p>
          <a:p>
            <a:pPr marL="171450" indent="-171450">
              <a:buFont typeface="Arial" panose="020B0604020202020204" pitchFamily="34" charset="0"/>
              <a:buChar char="•"/>
              <a:defRPr/>
            </a:pPr>
            <a:r>
              <a:rPr lang="en-US" dirty="0"/>
              <a:t>As wages increase (decrease), the quantity of labor supplied increases (decreases). No need to get into backward-bending labor supply curves at this point.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 </a:t>
            </a:r>
            <a:r>
              <a:rPr lang="en-US" dirty="0"/>
              <a:t>Animated Figure 6.9</a:t>
            </a:r>
          </a:p>
          <a:p>
            <a:pPr eaLnBrk="1" hangingPunct="1">
              <a:spcBef>
                <a:spcPct val="0"/>
              </a:spcBef>
            </a:pPr>
            <a:endParaRPr lang="en-US" b="1" dirty="0"/>
          </a:p>
          <a:p>
            <a:pPr eaLnBrk="1" hangingPunct="1">
              <a:spcBef>
                <a:spcPct val="0"/>
              </a:spcBef>
            </a:pPr>
            <a:r>
              <a:rPr lang="en-US" b="1" i="1" dirty="0"/>
              <a:t>Lecture notes:</a:t>
            </a:r>
          </a:p>
          <a:p>
            <a:pPr eaLnBrk="1" hangingPunct="1">
              <a:spcBef>
                <a:spcPct val="0"/>
              </a:spcBef>
            </a:pPr>
            <a:r>
              <a:rPr lang="en-US" dirty="0"/>
              <a:t>Without the minimum wage, W</a:t>
            </a:r>
            <a:r>
              <a:rPr lang="en-US" baseline="-25000" dirty="0"/>
              <a:t>E</a:t>
            </a:r>
            <a:r>
              <a:rPr lang="en-US" dirty="0"/>
              <a:t> = $7 and Q</a:t>
            </a:r>
            <a:r>
              <a:rPr lang="en-US" baseline="-25000" dirty="0"/>
              <a:t>E</a:t>
            </a:r>
            <a:r>
              <a:rPr lang="en-US" dirty="0"/>
              <a:t> is the equilibrium quantity (short run).</a:t>
            </a:r>
          </a:p>
          <a:p>
            <a:pPr eaLnBrk="1" hangingPunct="1">
              <a:spcBef>
                <a:spcPct val="0"/>
              </a:spcBef>
            </a:pPr>
            <a:endParaRPr lang="en-US" dirty="0"/>
          </a:p>
          <a:p>
            <a:pPr eaLnBrk="1" hangingPunct="1">
              <a:spcBef>
                <a:spcPct val="0"/>
              </a:spcBef>
            </a:pPr>
            <a:r>
              <a:rPr lang="en-US" dirty="0"/>
              <a:t>First click: </a:t>
            </a:r>
          </a:p>
          <a:p>
            <a:pPr marL="171450" indent="-171450" eaLnBrk="1" hangingPunct="1">
              <a:spcBef>
                <a:spcPct val="0"/>
              </a:spcBef>
              <a:buFont typeface="Arial" charset="0"/>
              <a:buChar char="•"/>
            </a:pPr>
            <a:r>
              <a:rPr lang="en-US" dirty="0"/>
              <a:t>Government imposes a $10.00 minimum wage.</a:t>
            </a:r>
          </a:p>
          <a:p>
            <a:pPr eaLnBrk="1" hangingPunct="1">
              <a:spcBef>
                <a:spcPct val="0"/>
              </a:spcBef>
            </a:pPr>
            <a:r>
              <a:rPr lang="en-US" dirty="0"/>
              <a:t>Second click: </a:t>
            </a:r>
          </a:p>
          <a:p>
            <a:pPr marL="171450" indent="-171450" eaLnBrk="1" hangingPunct="1">
              <a:spcBef>
                <a:spcPct val="0"/>
              </a:spcBef>
              <a:buFont typeface="Arial" charset="0"/>
              <a:buChar char="•"/>
            </a:pPr>
            <a:r>
              <a:rPr lang="en-US" dirty="0"/>
              <a:t>Shaded in area below and above $10.00.</a:t>
            </a:r>
          </a:p>
          <a:p>
            <a:pPr marL="628650" lvl="1" indent="-171450" eaLnBrk="1" hangingPunct="1">
              <a:spcBef>
                <a:spcPct val="0"/>
              </a:spcBef>
              <a:buFont typeface="Arial" charset="0"/>
              <a:buChar char="•"/>
            </a:pPr>
            <a:r>
              <a:rPr lang="en-US" dirty="0"/>
              <a:t>Any wage </a:t>
            </a:r>
            <a:r>
              <a:rPr lang="en-US" sz="1100" dirty="0"/>
              <a:t>&lt; $10.00 is illegal; any wage &gt; = $10.00 is legal.</a:t>
            </a:r>
          </a:p>
          <a:p>
            <a:pPr marL="171450" indent="-171450" eaLnBrk="1" hangingPunct="1">
              <a:spcBef>
                <a:spcPct val="0"/>
              </a:spcBef>
              <a:buFont typeface="Arial" charset="0"/>
              <a:buChar char="•"/>
            </a:pPr>
            <a:r>
              <a:rPr lang="en-US" dirty="0"/>
              <a:t>E occurs in red area: the minimum wage does influence the market; it is binding.</a:t>
            </a:r>
          </a:p>
          <a:p>
            <a:pPr eaLnBrk="1" hangingPunct="1">
              <a:spcBef>
                <a:spcPct val="0"/>
              </a:spcBef>
            </a:pPr>
            <a:r>
              <a:rPr lang="en-US" dirty="0"/>
              <a:t>Third click: </a:t>
            </a:r>
          </a:p>
          <a:p>
            <a:pPr marL="171450" indent="-171450" eaLnBrk="1" hangingPunct="1">
              <a:spcBef>
                <a:spcPct val="0"/>
              </a:spcBef>
              <a:buFont typeface="Arial" charset="0"/>
              <a:buChar char="•"/>
            </a:pPr>
            <a:r>
              <a:rPr lang="en-US" dirty="0"/>
              <a:t>Labels the Q</a:t>
            </a:r>
            <a:r>
              <a:rPr lang="en-US" baseline="-25000" dirty="0"/>
              <a:t>D</a:t>
            </a:r>
            <a:r>
              <a:rPr lang="en-US" dirty="0"/>
              <a:t>, Q</a:t>
            </a:r>
            <a:r>
              <a:rPr lang="en-US" baseline="-25000" dirty="0"/>
              <a:t>S</a:t>
            </a:r>
            <a:r>
              <a:rPr lang="en-US" dirty="0"/>
              <a:t>, and the SR unemployment.</a:t>
            </a:r>
          </a:p>
          <a:p>
            <a:pPr marL="628650" lvl="1" indent="-171450" eaLnBrk="1" hangingPunct="1">
              <a:spcBef>
                <a:spcPct val="0"/>
              </a:spcBef>
              <a:buFont typeface="Arial" charset="0"/>
              <a:buChar char="•"/>
            </a:pPr>
            <a:r>
              <a:rPr lang="en-US" dirty="0"/>
              <a:t>The increase in the wage that firms have to pay reduces Q</a:t>
            </a:r>
            <a:r>
              <a:rPr lang="en-US" baseline="-25000" dirty="0"/>
              <a:t>D</a:t>
            </a:r>
            <a:r>
              <a:rPr lang="en-US" dirty="0"/>
              <a:t>.</a:t>
            </a:r>
          </a:p>
          <a:p>
            <a:pPr marL="628650" lvl="1" indent="-171450" eaLnBrk="1" hangingPunct="1">
              <a:spcBef>
                <a:spcPct val="0"/>
              </a:spcBef>
              <a:buFont typeface="Arial" charset="0"/>
              <a:buChar char="•"/>
            </a:pPr>
            <a:r>
              <a:rPr lang="en-US" dirty="0"/>
              <a:t>The increase in the wage also increases Q</a:t>
            </a:r>
            <a:r>
              <a:rPr lang="en-US" baseline="-25000" dirty="0"/>
              <a:t>S</a:t>
            </a:r>
            <a:r>
              <a:rPr lang="en-US" dirty="0"/>
              <a:t>.</a:t>
            </a:r>
          </a:p>
          <a:p>
            <a:pPr marL="628650" lvl="1" indent="-171450" eaLnBrk="1" hangingPunct="1">
              <a:spcBef>
                <a:spcPct val="0"/>
              </a:spcBef>
              <a:buFont typeface="Arial" charset="0"/>
              <a:buChar char="•"/>
            </a:pPr>
            <a:r>
              <a:rPr lang="en-US" dirty="0"/>
              <a:t>The result is a surplus of workers or unemployment.</a:t>
            </a:r>
          </a:p>
          <a:p>
            <a:pPr eaLnBrk="1" hangingPunct="1">
              <a:spcBef>
                <a:spcPct val="0"/>
              </a:spcBef>
            </a:pPr>
            <a:r>
              <a:rPr lang="en-US" dirty="0"/>
              <a:t>Fourth click: Long run</a:t>
            </a:r>
          </a:p>
          <a:p>
            <a:pPr marL="171450" indent="-171450" eaLnBrk="1" hangingPunct="1">
              <a:spcBef>
                <a:spcPct val="0"/>
              </a:spcBef>
              <a:buFont typeface="Arial" charset="0"/>
              <a:buChar char="•"/>
            </a:pPr>
            <a:r>
              <a:rPr lang="en-US" dirty="0"/>
              <a:t>Draws long-run demand and supply; both are more elastic.</a:t>
            </a:r>
          </a:p>
          <a:p>
            <a:pPr marL="628650" lvl="1" indent="-171450" eaLnBrk="1" hangingPunct="1">
              <a:spcBef>
                <a:spcPct val="0"/>
              </a:spcBef>
              <a:buFont typeface="Arial" charset="0"/>
              <a:buChar char="•"/>
            </a:pPr>
            <a:r>
              <a:rPr lang="en-US" dirty="0"/>
              <a:t>Demand is more elastic in the long run since firms have more time to adjust to higher wage (by replacing workers with machines, for example).</a:t>
            </a:r>
          </a:p>
          <a:p>
            <a:pPr marL="628650" lvl="1" indent="-171450" eaLnBrk="1" hangingPunct="1">
              <a:spcBef>
                <a:spcPct val="0"/>
              </a:spcBef>
              <a:buFont typeface="Arial" charset="0"/>
              <a:buChar char="•"/>
            </a:pPr>
            <a:r>
              <a:rPr lang="en-US" dirty="0"/>
              <a:t>Supply is more elastic since it is now more attractive to work (as opposed to being retired or in school, for example).</a:t>
            </a:r>
          </a:p>
          <a:p>
            <a:pPr eaLnBrk="1" hangingPunct="1">
              <a:spcBef>
                <a:spcPct val="0"/>
              </a:spcBef>
              <a:buFontTx/>
              <a:buNone/>
            </a:pPr>
            <a:r>
              <a:rPr lang="en-US" dirty="0"/>
              <a:t>Fifth click: </a:t>
            </a:r>
          </a:p>
          <a:p>
            <a:pPr marL="171450" indent="-171450" eaLnBrk="1" hangingPunct="1">
              <a:spcBef>
                <a:spcPct val="0"/>
              </a:spcBef>
              <a:buFont typeface="Arial" charset="0"/>
              <a:buChar char="•"/>
            </a:pPr>
            <a:r>
              <a:rPr lang="en-US" dirty="0"/>
              <a:t>Labels the Q</a:t>
            </a:r>
            <a:r>
              <a:rPr lang="en-US" baseline="-25000" dirty="0"/>
              <a:t>D</a:t>
            </a:r>
            <a:r>
              <a:rPr lang="en-US" dirty="0"/>
              <a:t>, Q</a:t>
            </a:r>
            <a:r>
              <a:rPr lang="en-US" baseline="-25000" dirty="0"/>
              <a:t>S</a:t>
            </a:r>
            <a:r>
              <a:rPr lang="en-US" dirty="0"/>
              <a:t>, and the LR unemployment.</a:t>
            </a:r>
          </a:p>
          <a:p>
            <a:pPr marL="171450" indent="-171450" eaLnBrk="1" hangingPunct="1">
              <a:spcBef>
                <a:spcPct val="0"/>
              </a:spcBef>
              <a:buFont typeface="Arial" charset="0"/>
              <a:buChar char="•"/>
            </a:pPr>
            <a:r>
              <a:rPr lang="en-US" dirty="0"/>
              <a:t>In the long run, unemployment is greater than in the short run.</a:t>
            </a:r>
          </a:p>
          <a:p>
            <a:pPr eaLnBrk="1" hangingPunct="1">
              <a:spcBef>
                <a:spcPct val="0"/>
              </a:spcBef>
              <a:buFontTx/>
              <a:buChar char="•"/>
            </a:pPr>
            <a:endParaRPr lang="en-US" dirty="0"/>
          </a:p>
          <a:p>
            <a:pPr eaLnBrk="1" hangingPunct="1">
              <a:spcBef>
                <a:spcPct val="0"/>
              </a:spcBef>
            </a:pPr>
            <a:r>
              <a:rPr lang="en-US" dirty="0"/>
              <a:t>Long run versus short run:</a:t>
            </a:r>
          </a:p>
          <a:p>
            <a:pPr marL="171450" indent="-171450" eaLnBrk="1" hangingPunct="1">
              <a:spcBef>
                <a:spcPct val="0"/>
              </a:spcBef>
              <a:buFont typeface="Arial" charset="0"/>
              <a:buChar char="•"/>
            </a:pPr>
            <a:r>
              <a:rPr lang="en-US" dirty="0"/>
              <a:t>At this point, you could discuss the difficulties in estimating how much unemployment is caused by the minimum wage.</a:t>
            </a:r>
          </a:p>
          <a:p>
            <a:pPr marL="171450" indent="-171450" eaLnBrk="1" hangingPunct="1">
              <a:spcBef>
                <a:spcPct val="0"/>
              </a:spcBef>
              <a:buFont typeface="Arial" charset="0"/>
              <a:buChar char="•"/>
            </a:pPr>
            <a:r>
              <a:rPr lang="en-US" dirty="0"/>
              <a:t>In the short run, demand for labor tends to be relatively inelastic, so firms cannot quickly replace workers. The same is not true in the long run.</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altLang="en-US" b="1" i="1" dirty="0"/>
              <a:t>Lecture notes:</a:t>
            </a:r>
          </a:p>
          <a:p>
            <a:pPr eaLnBrk="1" hangingPunct="1">
              <a:spcBef>
                <a:spcPct val="0"/>
              </a:spcBef>
              <a:buFont typeface="Arial" panose="020B0604020202020204" pitchFamily="34" charset="0"/>
              <a:buNone/>
              <a:defRPr/>
            </a:pPr>
            <a:r>
              <a:rPr lang="en-US" altLang="en-US" dirty="0"/>
              <a:t>Some example of firms replacing low-skilled jobs with capital can include: </a:t>
            </a:r>
          </a:p>
          <a:p>
            <a:pPr marL="171450" indent="-171450" eaLnBrk="1" hangingPunct="1">
              <a:spcBef>
                <a:spcPct val="0"/>
              </a:spcBef>
              <a:buFont typeface="Arial" charset="0"/>
              <a:buChar char="•"/>
              <a:defRPr/>
            </a:pPr>
            <a:r>
              <a:rPr lang="en-US" altLang="en-US" dirty="0"/>
              <a:t>Automated ordering at fast-food restaurants</a:t>
            </a:r>
          </a:p>
          <a:p>
            <a:pPr marL="171450" indent="-171450" eaLnBrk="1" hangingPunct="1">
              <a:spcBef>
                <a:spcPct val="0"/>
              </a:spcBef>
              <a:buFont typeface="Arial" charset="0"/>
              <a:buChar char="•"/>
              <a:defRPr/>
            </a:pPr>
            <a:r>
              <a:rPr lang="en-US" altLang="en-US" dirty="0"/>
              <a:t>Modern garbage trucks no longer need as many workers</a:t>
            </a:r>
          </a:p>
          <a:p>
            <a:pPr marL="171450" indent="-171450" eaLnBrk="1" hangingPunct="1">
              <a:spcBef>
                <a:spcPct val="0"/>
              </a:spcBef>
              <a:buFont typeface="Arial" charset="0"/>
              <a:buChar char="•"/>
              <a:defRPr/>
            </a:pPr>
            <a:endParaRPr lang="en-US" altLang="en-US" dirty="0"/>
          </a:p>
          <a:p>
            <a:pPr eaLnBrk="1" hangingPunct="1">
              <a:spcBef>
                <a:spcPct val="0"/>
              </a:spcBef>
              <a:buFont typeface="Arial" panose="020B0604020202020204" pitchFamily="34" charset="0"/>
              <a:buNone/>
              <a:defRPr/>
            </a:pPr>
            <a:r>
              <a:rPr lang="en-US" altLang="en-US" dirty="0"/>
              <a:t>Note that as minimum wage increases, capital becomes relatively cheaper, so firms substitute capital for labor.</a:t>
            </a:r>
          </a:p>
          <a:p>
            <a:pPr marL="171450" indent="-171450" eaLnBrk="1" hangingPunct="1">
              <a:spcBef>
                <a:spcPct val="0"/>
              </a:spcBef>
              <a:buFont typeface="Arial" panose="020B0604020202020204" pitchFamily="34" charset="0"/>
              <a:buChar char="•"/>
              <a:defRPr/>
            </a:pPr>
            <a:r>
              <a:rPr lang="en-US" altLang="en-US" dirty="0"/>
              <a:t>Higher wages also provide incentives for entrepreneurs to develop labor-saving capital.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You can introduce the “Big Questions” by mentioning the following points to students: </a:t>
            </a:r>
          </a:p>
          <a:p>
            <a:pPr marL="171450" indent="-171450">
              <a:buFont typeface="Arial" charset="0"/>
              <a:buChar char="•"/>
            </a:pPr>
            <a:r>
              <a:rPr lang="en-US" dirty="0"/>
              <a:t>Price ceilings are legally established maximum prices for goods or services.</a:t>
            </a:r>
          </a:p>
          <a:p>
            <a:pPr marL="171450" indent="-171450">
              <a:buFont typeface="Arial" charset="0"/>
              <a:buChar char="•"/>
            </a:pPr>
            <a:r>
              <a:rPr lang="en-US" dirty="0"/>
              <a:t>Price floors are legally established minimum prices for goods or services.</a:t>
            </a:r>
          </a:p>
          <a:p>
            <a:pPr marL="171450" indent="-171450">
              <a:buFont typeface="Arial" charset="0"/>
              <a:buChar char="•"/>
            </a:pPr>
            <a:r>
              <a:rPr lang="en-US" dirty="0"/>
              <a:t>Although ceilings and/or floors might have good intentions, it is important to think about unintended consequences.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a:t>Lecture </a:t>
            </a:r>
            <a:r>
              <a:rPr lang="en-US" b="1" i="1" smtClean="0"/>
              <a:t>tip:</a:t>
            </a:r>
            <a:endParaRPr lang="en-US" b="1" i="1" dirty="0"/>
          </a:p>
          <a:p>
            <a:pPr eaLnBrk="1" hangingPunct="1">
              <a:spcBef>
                <a:spcPct val="0"/>
              </a:spcBef>
            </a:pPr>
            <a:r>
              <a:rPr lang="en-US" dirty="0"/>
              <a:t>You could also discuss how the minimum wage changes hiring decisions by firms in the long run.</a:t>
            </a:r>
          </a:p>
          <a:p>
            <a:pPr marL="171450" indent="-171450" eaLnBrk="1" hangingPunct="1">
              <a:spcBef>
                <a:spcPct val="0"/>
              </a:spcBef>
              <a:buFont typeface="Arial" charset="0"/>
              <a:buChar char="•"/>
            </a:pPr>
            <a:r>
              <a:rPr lang="en-US" dirty="0"/>
              <a:t>Who gets hired?</a:t>
            </a:r>
          </a:p>
          <a:p>
            <a:pPr eaLnBrk="1" hangingPunct="1">
              <a:spcBef>
                <a:spcPct val="0"/>
              </a:spcBef>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Image</a:t>
            </a:r>
            <a:r>
              <a:rPr lang="en-US" i="1" dirty="0"/>
              <a:t>: </a:t>
            </a:r>
            <a:r>
              <a:rPr lang="en-US" dirty="0"/>
              <a:t>Figure 6.10</a:t>
            </a:r>
          </a:p>
          <a:p>
            <a:pPr eaLnBrk="1" hangingPunct="1">
              <a:spcBef>
                <a:spcPct val="0"/>
              </a:spcBef>
            </a:pPr>
            <a:endParaRPr lang="en-US" dirty="0"/>
          </a:p>
          <a:p>
            <a:pPr eaLnBrk="1" hangingPunct="1">
              <a:spcBef>
                <a:spcPct val="0"/>
              </a:spcBef>
            </a:pPr>
            <a:r>
              <a:rPr lang="en-US" b="1" i="1" dirty="0"/>
              <a:t>Lecture notes:</a:t>
            </a:r>
            <a:endParaRPr lang="en-US" b="1" dirty="0"/>
          </a:p>
          <a:p>
            <a:pPr marL="171450" indent="-171450" eaLnBrk="1" hangingPunct="1">
              <a:spcBef>
                <a:spcPct val="0"/>
              </a:spcBef>
              <a:buFont typeface="Arial" charset="0"/>
              <a:buChar char="•"/>
            </a:pPr>
            <a:r>
              <a:rPr lang="en-US" dirty="0"/>
              <a:t>Without a minimum wage, W</a:t>
            </a:r>
            <a:r>
              <a:rPr lang="en-US" baseline="-25000" dirty="0"/>
              <a:t>E</a:t>
            </a:r>
            <a:r>
              <a:rPr lang="en-US" dirty="0"/>
              <a:t> = $10 and Q</a:t>
            </a:r>
            <a:r>
              <a:rPr lang="en-US" baseline="-25000" dirty="0"/>
              <a:t>E</a:t>
            </a:r>
            <a:r>
              <a:rPr lang="en-US" dirty="0"/>
              <a:t> is the equilibrium quantity. The old minimum wage is $7.</a:t>
            </a:r>
          </a:p>
          <a:p>
            <a:pPr marL="171450" indent="-171450" eaLnBrk="1" hangingPunct="1">
              <a:spcBef>
                <a:spcPct val="0"/>
              </a:spcBef>
              <a:buFont typeface="Arial" charset="0"/>
              <a:buChar char="•"/>
            </a:pPr>
            <a:r>
              <a:rPr lang="en-US" dirty="0"/>
              <a:t>The government increases the minimum wage to $9.</a:t>
            </a:r>
          </a:p>
          <a:p>
            <a:pPr marL="171450" indent="-171450" eaLnBrk="1" hangingPunct="1">
              <a:spcBef>
                <a:spcPct val="0"/>
              </a:spcBef>
              <a:buFont typeface="Arial" charset="0"/>
              <a:buChar char="•"/>
            </a:pPr>
            <a:r>
              <a:rPr lang="en-US" dirty="0"/>
              <a:t>Since the new minimum wage is still below the equilibrium wage, there is no effect.</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r>
              <a:rPr lang="en-US" dirty="0"/>
              <a:t>The government might impose a nonbinding minimum wage for politically motivated reasons—by increasing the minimum wage, politicians win support from voters.</a:t>
            </a:r>
          </a:p>
          <a:p>
            <a:pPr marL="171450" indent="-171450">
              <a:buFont typeface="Arial" charset="0"/>
              <a:buChar char="•"/>
            </a:pPr>
            <a:r>
              <a:rPr lang="en-US" dirty="0"/>
              <a:t>But by making it nonbinding, the government avoids the negative consequences.</a:t>
            </a:r>
          </a:p>
          <a:p>
            <a:pPr marL="171450" indent="-171450">
              <a:buFont typeface="Arial" charset="0"/>
              <a:buChar char="•"/>
            </a:pPr>
            <a:r>
              <a:rPr lang="en-US" dirty="0"/>
              <a:t>Increases in minimum wage tend to lag increases in the market wage.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 </a:t>
            </a:r>
          </a:p>
          <a:p>
            <a:endParaRPr lang="en-US" b="1" i="1" dirty="0"/>
          </a:p>
          <a:p>
            <a:r>
              <a:rPr lang="en-US" b="1" i="1" dirty="0"/>
              <a:t>Lecture tip: </a:t>
            </a:r>
          </a:p>
          <a:p>
            <a:r>
              <a:rPr lang="en-US" i="1" dirty="0"/>
              <a:t>The</a:t>
            </a:r>
            <a:r>
              <a:rPr lang="en-US" b="1" i="1" dirty="0"/>
              <a:t> </a:t>
            </a:r>
            <a:r>
              <a:rPr lang="en-US" i="1" dirty="0"/>
              <a:t>clip mentioned on the slide can be found in the Interactive Instructor’s Guide. Access the direct link by clicking the icon in the PowerPoint above</a:t>
            </a:r>
            <a:r>
              <a:rPr lang="en-US" i="1" dirty="0" smtClean="0"/>
              <a:t>.</a:t>
            </a:r>
            <a:endParaRPr lang="en-US" dirty="0"/>
          </a:p>
          <a:p>
            <a:endParaRPr lang="en-US" dirty="0"/>
          </a:p>
          <a:p>
            <a:r>
              <a:rPr lang="en-US" dirty="0"/>
              <a:t>This specific example may be out of place since it deals with price ceilings, but it could be a nice way to think about more serious issues.</a:t>
            </a:r>
          </a:p>
          <a:p>
            <a:endParaRPr lang="en-US" dirty="0"/>
          </a:p>
          <a:p>
            <a:r>
              <a:rPr lang="en-US" dirty="0"/>
              <a:t>The key concepts covered in this clip are: </a:t>
            </a:r>
          </a:p>
          <a:p>
            <a:pPr marL="171450" indent="-171450">
              <a:buFont typeface="Arial" charset="0"/>
              <a:buChar char="•"/>
            </a:pPr>
            <a:r>
              <a:rPr lang="en-US" dirty="0"/>
              <a:t>Black market</a:t>
            </a:r>
          </a:p>
          <a:p>
            <a:pPr marL="171450" indent="-171450">
              <a:buFont typeface="Arial" charset="0"/>
              <a:buChar char="•"/>
            </a:pPr>
            <a:r>
              <a:rPr lang="en-US" dirty="0"/>
              <a:t>Health economics</a:t>
            </a:r>
          </a:p>
          <a:p>
            <a:pPr marL="171450" indent="-171450">
              <a:buFont typeface="Arial" charset="0"/>
              <a:buChar char="•"/>
            </a:pPr>
            <a:r>
              <a:rPr lang="en-US" dirty="0"/>
              <a:t>Shortage</a:t>
            </a:r>
          </a:p>
          <a:p>
            <a:pPr marL="171450" indent="-171450">
              <a:buFont typeface="Arial" charset="0"/>
              <a:buChar char="•"/>
            </a:pPr>
            <a:r>
              <a:rPr lang="en-US" dirty="0"/>
              <a:t>Price celling</a:t>
            </a:r>
          </a:p>
          <a:p>
            <a:pPr>
              <a:buFontTx/>
              <a:buChar char="•"/>
            </a:pPr>
            <a:endParaRPr lang="en-US" dirty="0"/>
          </a:p>
          <a:p>
            <a:r>
              <a:rPr lang="en-US" dirty="0"/>
              <a:t>You can follow up this clip by bringing up the following points and asking students these questions:</a:t>
            </a:r>
          </a:p>
          <a:p>
            <a:pPr marL="171450" indent="-171450">
              <a:buFont typeface="Arial" charset="0"/>
              <a:buChar char="•"/>
            </a:pPr>
            <a:r>
              <a:rPr lang="en-US" dirty="0"/>
              <a:t>By not allowing the sale of organs, the effective price of a kidney is $0.</a:t>
            </a:r>
          </a:p>
          <a:p>
            <a:pPr marL="171450" indent="-171450">
              <a:buFont typeface="Arial" charset="0"/>
              <a:buChar char="•"/>
            </a:pPr>
            <a:r>
              <a:rPr lang="en-US" dirty="0"/>
              <a:t>This is a price ceiling, so you get a shortage of kidneys.</a:t>
            </a:r>
          </a:p>
          <a:p>
            <a:pPr marL="171450" indent="-171450">
              <a:buFont typeface="Arial" charset="0"/>
              <a:buChar char="•"/>
            </a:pPr>
            <a:r>
              <a:rPr lang="en-US" dirty="0"/>
              <a:t>What are the economic/ethical implications of allowing people to buy/sell organs?</a:t>
            </a:r>
          </a:p>
          <a:p>
            <a:pPr marL="628650" lvl="1" indent="-171450">
              <a:buFontTx/>
              <a:buChar char="•"/>
            </a:pPr>
            <a:endParaRPr lang="en-US" dirty="0"/>
          </a:p>
          <a:p>
            <a:r>
              <a:rPr lang="en-US" b="1" i="1" dirty="0"/>
              <a:t>Real-world example: </a:t>
            </a:r>
            <a:r>
              <a:rPr lang="en-US" dirty="0"/>
              <a:t>The Pros and Cons of Trading Human Organs </a:t>
            </a:r>
            <a:r>
              <a:rPr lang="en-US" dirty="0" smtClean="0"/>
              <a:t>(See Tip </a:t>
            </a:r>
            <a:r>
              <a:rPr lang="en-US" dirty="0"/>
              <a:t>#232)</a:t>
            </a:r>
          </a:p>
          <a:p>
            <a:r>
              <a:rPr lang="en-US" dirty="0"/>
              <a:t>This could be a useful follow-up to the </a:t>
            </a:r>
            <a:r>
              <a:rPr lang="en-US" i="1" dirty="0"/>
              <a:t>Boston Legal </a:t>
            </a:r>
            <a:r>
              <a:rPr lang="en-US" dirty="0"/>
              <a:t>clip, as it provides real-world examples (including the pros and cons) of trading human organs. This tip also includes some suggested reading: </a:t>
            </a:r>
          </a:p>
          <a:p>
            <a:pPr marL="171450" indent="-171450">
              <a:buFont typeface="Arial" charset="0"/>
              <a:buChar char="•"/>
            </a:pPr>
            <a:r>
              <a:rPr lang="en-US" dirty="0"/>
              <a:t>(On the pros)</a:t>
            </a:r>
          </a:p>
          <a:p>
            <a:pPr marL="628650" lvl="1" indent="-171450">
              <a:buFont typeface="Arial" charset="0"/>
              <a:buChar char="•"/>
            </a:pPr>
            <a:r>
              <a:rPr lang="en-US" dirty="0"/>
              <a:t>Sally </a:t>
            </a:r>
            <a:r>
              <a:rPr lang="en-US" dirty="0" err="1"/>
              <a:t>Satel</a:t>
            </a:r>
            <a:r>
              <a:rPr lang="en-US" dirty="0"/>
              <a:t>, “Death’s Waiting List,” New York Times, May 15, 2006, </a:t>
            </a:r>
            <a:r>
              <a:rPr lang="en-US" dirty="0" err="1"/>
              <a:t>nytimes.com</a:t>
            </a:r>
            <a:r>
              <a:rPr lang="en-US" dirty="0"/>
              <a:t>.</a:t>
            </a:r>
          </a:p>
          <a:p>
            <a:pPr marL="628650" lvl="1" indent="-171450">
              <a:buFont typeface="Arial" charset="0"/>
              <a:buChar char="•"/>
            </a:pPr>
            <a:r>
              <a:rPr lang="en-US" dirty="0"/>
              <a:t>“Facts and Myths,” American Transplant Foundation, </a:t>
            </a:r>
            <a:r>
              <a:rPr lang="en-US" dirty="0" err="1"/>
              <a:t>americantransplantfoundation.org</a:t>
            </a:r>
            <a:r>
              <a:rPr lang="en-US" dirty="0"/>
              <a:t>.</a:t>
            </a:r>
          </a:p>
          <a:p>
            <a:pPr marL="171450" indent="-171450">
              <a:buFont typeface="Arial" charset="0"/>
              <a:buChar char="•"/>
            </a:pPr>
            <a:r>
              <a:rPr lang="en-US" dirty="0"/>
              <a:t>(On the cons)</a:t>
            </a:r>
          </a:p>
          <a:p>
            <a:pPr marL="628650" lvl="1" indent="-171450">
              <a:buFont typeface="Arial" charset="0"/>
              <a:buChar char="•"/>
            </a:pPr>
            <a:r>
              <a:rPr lang="en-US" dirty="0"/>
              <a:t>Lily Yan, “Illegal Online Trade in Organs Booms in China,” Radio Australia, November 16, 2009, </a:t>
            </a:r>
            <a:r>
              <a:rPr lang="en-US" dirty="0" err="1"/>
              <a:t>radioaustralia.net.au</a:t>
            </a:r>
            <a:r>
              <a:rPr lang="en-US" dirty="0"/>
              <a:t>.</a:t>
            </a:r>
          </a:p>
          <a:p>
            <a:pPr>
              <a:buFontTx/>
              <a:buChar char="•"/>
            </a:pPr>
            <a:endParaRPr lang="en-US" dirty="0"/>
          </a:p>
          <a:p>
            <a:endParaRPr lang="en-US" dirty="0"/>
          </a:p>
          <a:p>
            <a:endParaRPr lang="en-US" b="1" i="1" dirty="0"/>
          </a:p>
          <a:p>
            <a:pPr marL="628650" lvl="1" indent="-171450">
              <a:buFontTx/>
              <a:buChar cha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r>
              <a:rPr lang="en-US" dirty="0"/>
              <a:t>One of the main roles of prices is that they signal the relative scarcity of different goods. </a:t>
            </a:r>
          </a:p>
          <a:p>
            <a:pPr eaLnBrk="1" hangingPunct="1">
              <a:spcBef>
                <a:spcPct val="0"/>
              </a:spcBef>
            </a:pPr>
            <a:endParaRPr lang="en-US" dirty="0"/>
          </a:p>
          <a:p>
            <a:pPr eaLnBrk="1" hangingPunct="1">
              <a:spcBef>
                <a:spcPct val="0"/>
              </a:spcBef>
            </a:pPr>
            <a:r>
              <a:rPr lang="en-US" dirty="0"/>
              <a:t>They also provide consumers and producers information on how to act.</a:t>
            </a:r>
          </a:p>
          <a:p>
            <a:pPr eaLnBrk="1" hangingPunct="1">
              <a:spcBef>
                <a:spcPct val="0"/>
              </a:spcBef>
            </a:pPr>
            <a:endParaRPr lang="en-US" dirty="0"/>
          </a:p>
          <a:p>
            <a:pPr eaLnBrk="1" hangingPunct="1">
              <a:spcBef>
                <a:spcPct val="0"/>
              </a:spcBef>
            </a:pPr>
            <a:r>
              <a:rPr lang="en-US" dirty="0"/>
              <a:t>Price controls lead consumers and producers to act in ways that they would not have done without the control.</a:t>
            </a:r>
          </a:p>
          <a:p>
            <a:pPr eaLnBrk="1" hangingPunct="1">
              <a:spcBef>
                <a:spcPct val="0"/>
              </a:spcBef>
            </a:pPr>
            <a:endParaRPr lang="en-US" dirty="0"/>
          </a:p>
          <a:p>
            <a:pPr eaLnBrk="1" hangingPunct="1">
              <a:spcBef>
                <a:spcPct val="0"/>
              </a:spcBef>
            </a:pPr>
            <a:r>
              <a:rPr lang="en-US" dirty="0"/>
              <a:t>Make sure to review some unintended consequences.</a:t>
            </a:r>
          </a:p>
          <a:p>
            <a:pPr eaLnBrk="1" hangingPunct="1">
              <a:spcBef>
                <a:spcPct val="0"/>
              </a:spcBef>
            </a:pPr>
            <a:endParaRPr lang="en-US" dirty="0"/>
          </a:p>
          <a:p>
            <a:pPr eaLnBrk="1" hangingPunct="1">
              <a:spcBef>
                <a:spcPct val="0"/>
              </a:spcBef>
            </a:pPr>
            <a:r>
              <a:rPr lang="en-US" dirty="0"/>
              <a:t>You can summarize the lecture on this chapter by reiterating the following points: </a:t>
            </a:r>
          </a:p>
          <a:p>
            <a:pPr marL="171450" indent="-171450">
              <a:buFont typeface="Arial" charset="0"/>
              <a:buChar char="•"/>
            </a:pPr>
            <a:r>
              <a:rPr lang="en-US" dirty="0"/>
              <a:t>A price ceiling is a legally imposed maximum price.</a:t>
            </a:r>
          </a:p>
          <a:p>
            <a:pPr marL="628650" lvl="1" indent="-171450">
              <a:buFont typeface="Arial" charset="0"/>
              <a:buChar char="•"/>
            </a:pPr>
            <a:r>
              <a:rPr lang="en-US" dirty="0"/>
              <a:t>The direct consequence is a shortage.</a:t>
            </a:r>
          </a:p>
          <a:p>
            <a:pPr marL="628650" lvl="1" indent="-171450">
              <a:buFont typeface="Arial" charset="0"/>
              <a:buChar char="•"/>
            </a:pPr>
            <a:r>
              <a:rPr lang="en-US" dirty="0"/>
              <a:t>But there are also unintended consequences.</a:t>
            </a:r>
          </a:p>
          <a:p>
            <a:pPr marL="171450" indent="-171450">
              <a:buFont typeface="Arial" charset="0"/>
              <a:buChar char="•"/>
            </a:pPr>
            <a:r>
              <a:rPr lang="en-US" dirty="0"/>
              <a:t>A price floor is</a:t>
            </a:r>
            <a:r>
              <a:rPr lang="en-US" b="1" dirty="0"/>
              <a:t> </a:t>
            </a:r>
            <a:r>
              <a:rPr lang="en-US" dirty="0"/>
              <a:t>a legally imposed minimum price.</a:t>
            </a:r>
          </a:p>
          <a:p>
            <a:pPr marL="628650" lvl="1" indent="-171450">
              <a:buFont typeface="Arial" charset="0"/>
              <a:buChar char="•"/>
            </a:pPr>
            <a:r>
              <a:rPr lang="en-US" dirty="0"/>
              <a:t>The direct consequence is a surplus.</a:t>
            </a:r>
          </a:p>
          <a:p>
            <a:pPr marL="628650" lvl="1" indent="-171450">
              <a:buFont typeface="Arial" charset="0"/>
              <a:buChar char="•"/>
            </a:pPr>
            <a:r>
              <a:rPr lang="en-US" dirty="0"/>
              <a:t>As with ceilings, there are also unintended consequences.</a:t>
            </a:r>
          </a:p>
          <a:p>
            <a:pPr marL="628650" lvl="1" indent="-171450">
              <a:buFontTx/>
              <a:buChar char="•"/>
            </a:pPr>
            <a:endParaRPr lang="en-US" dirty="0"/>
          </a:p>
          <a:p>
            <a:r>
              <a:rPr lang="en-US" dirty="0"/>
              <a:t>Lastly, as a final thought, you can discuss this F. A. Hayek quote: “The curious task of economics is to demonstrate to men how little they really know about what they imagine they can design.” </a:t>
            </a:r>
          </a:p>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endParaRPr lang="en-US" b="1" dirty="0"/>
          </a:p>
          <a:p>
            <a:endParaRPr lang="en-US" dirty="0"/>
          </a:p>
          <a:p>
            <a:r>
              <a:rPr lang="en-US" dirty="0"/>
              <a:t>Ask students why they think the government imposes price controls.</a:t>
            </a:r>
          </a:p>
          <a:p>
            <a:pPr marL="171450" indent="-171450">
              <a:buFont typeface="Arial" charset="0"/>
              <a:buChar char="•"/>
            </a:pPr>
            <a:r>
              <a:rPr lang="en-US" dirty="0"/>
              <a:t>Imposes ceilings when the market price is “too high” </a:t>
            </a:r>
          </a:p>
          <a:p>
            <a:pPr marL="628650" lvl="1" indent="-171450">
              <a:buFont typeface="Arial" charset="0"/>
              <a:buChar char="•"/>
            </a:pPr>
            <a:r>
              <a:rPr lang="en-US" dirty="0"/>
              <a:t>Intended to help consumers</a:t>
            </a:r>
          </a:p>
          <a:p>
            <a:pPr marL="171450" indent="-171450">
              <a:buFont typeface="Arial" charset="0"/>
              <a:buChar char="•"/>
            </a:pPr>
            <a:r>
              <a:rPr lang="en-US" dirty="0"/>
              <a:t>Imposes floors when the market price is “too low” </a:t>
            </a:r>
          </a:p>
          <a:p>
            <a:pPr marL="628650" lvl="1" indent="-171450">
              <a:buFont typeface="Arial" charset="0"/>
              <a:buChar char="•"/>
            </a:pPr>
            <a:r>
              <a:rPr lang="en-US" dirty="0"/>
              <a:t>Intended to help producers</a:t>
            </a:r>
          </a:p>
          <a:p>
            <a:endParaRPr lang="en-US" dirty="0"/>
          </a:p>
          <a:p>
            <a:r>
              <a:rPr lang="en-US" dirty="0"/>
              <a:t>At this point, stress that there is a difference between a binding and non-binding price control. This will be further explained on the next slide.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r>
              <a:rPr lang="en-US" altLang="ja-JP" i="1" dirty="0"/>
              <a:t> </a:t>
            </a:r>
            <a:endParaRPr lang="en-US" i="1" dirty="0"/>
          </a:p>
          <a:p>
            <a:endParaRPr lang="en-US" b="1" i="1" dirty="0"/>
          </a:p>
          <a:p>
            <a:r>
              <a:rPr lang="en-US" b="1" i="1" dirty="0"/>
              <a:t>Lecture tips:</a:t>
            </a:r>
          </a:p>
          <a:p>
            <a:pPr marL="171450" indent="-171450">
              <a:buFont typeface="Arial" charset="0"/>
              <a:buChar char="•"/>
            </a:pPr>
            <a:r>
              <a:rPr lang="en-US" dirty="0"/>
              <a:t>For this slide, you can do a few </a:t>
            </a:r>
            <a:r>
              <a:rPr lang="en-US" b="1" dirty="0"/>
              <a:t>visual demonstrations. </a:t>
            </a:r>
            <a:r>
              <a:rPr lang="en-US" dirty="0" smtClean="0"/>
              <a:t>(See Tip </a:t>
            </a:r>
            <a:r>
              <a:rPr lang="en-US" dirty="0"/>
              <a:t>#236)</a:t>
            </a:r>
          </a:p>
          <a:p>
            <a:pPr marL="628650" lvl="1" indent="-171450">
              <a:buFont typeface="Arial" charset="0"/>
              <a:buChar char="•"/>
            </a:pPr>
            <a:r>
              <a:rPr lang="en-US" dirty="0"/>
              <a:t>To demonstrate the </a:t>
            </a:r>
            <a:r>
              <a:rPr lang="en-US" i="1" dirty="0"/>
              <a:t>binding price ceiling</a:t>
            </a:r>
            <a:r>
              <a:rPr lang="en-US" dirty="0"/>
              <a:t>: </a:t>
            </a:r>
          </a:p>
          <a:p>
            <a:pPr marL="1314450" lvl="2" indent="-171450">
              <a:buFont typeface="Arial" charset="0"/>
              <a:buChar char="•"/>
            </a:pPr>
            <a:r>
              <a:rPr lang="en-US" dirty="0">
                <a:ea typeface="ヒラギノ角ゴ Pro W3" pitchFamily="-107" charset="-128"/>
                <a:cs typeface="ヒラギノ角ゴ Pro W3" pitchFamily="-107" charset="-128"/>
              </a:rPr>
              <a:t>Ask students to look at the ceiling. No problems. Then, ask them to crawl under a desk or table, and ask what happens if the ceiling is too low. Knock on the bottom of the desk—</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I want to go higher, but I can</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t.</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 </a:t>
            </a:r>
          </a:p>
          <a:p>
            <a:pPr marL="1314450" lvl="2" indent="-171450">
              <a:buFont typeface="Arial" charset="0"/>
              <a:buChar char="•"/>
            </a:pPr>
            <a:r>
              <a:rPr lang="en-US" altLang="ja-JP" dirty="0">
                <a:ea typeface="ヒラギノ角ゴ Pro W3" pitchFamily="-107" charset="-128"/>
                <a:cs typeface="ヒラギノ角ゴ Pro W3" pitchFamily="-107" charset="-128"/>
              </a:rPr>
              <a:t>In a binding price ceiling, the price </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wants</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 to rise but can</a:t>
            </a:r>
            <a:r>
              <a:rPr lang="ja-JP" altLang="en-US" dirty="0">
                <a:ea typeface="ヒラギノ角ゴ Pro W3" pitchFamily="-107" charset="-128"/>
                <a:cs typeface="ヒラギノ角ゴ Pro W3" pitchFamily="-107" charset="-128"/>
              </a:rPr>
              <a:t>’</a:t>
            </a:r>
            <a:r>
              <a:rPr lang="en-US" altLang="ja-JP" dirty="0">
                <a:ea typeface="ヒラギノ角ゴ Pro W3" pitchFamily="-107" charset="-128"/>
                <a:cs typeface="ヒラギノ角ゴ Pro W3" pitchFamily="-107" charset="-128"/>
              </a:rPr>
              <a:t>t.</a:t>
            </a:r>
          </a:p>
          <a:p>
            <a:pPr marL="628650" lvl="1" indent="-171450">
              <a:buFont typeface="Arial" charset="0"/>
              <a:buChar char="•"/>
            </a:pPr>
            <a:r>
              <a:rPr lang="en-US" dirty="0"/>
              <a:t>To demonstrate the </a:t>
            </a:r>
            <a:r>
              <a:rPr lang="en-US" i="1" dirty="0"/>
              <a:t>binding price floor</a:t>
            </a:r>
            <a:r>
              <a:rPr lang="en-US" dirty="0"/>
              <a:t>:</a:t>
            </a:r>
          </a:p>
          <a:p>
            <a:pPr marL="1314450" lvl="2" indent="-171450">
              <a:buFont typeface="Arial" charset="0"/>
              <a:buChar char="•"/>
            </a:pPr>
            <a:r>
              <a:rPr lang="en-US" dirty="0">
                <a:ea typeface="ヒラギノ角ゴ Pro W3" pitchFamily="-107" charset="-128"/>
                <a:cs typeface="ヒラギノ角ゴ Pro W3" pitchFamily="-107" charset="-128"/>
              </a:rPr>
              <a:t>Stand on top of the table. Show the students that at this height, you</a:t>
            </a:r>
            <a:r>
              <a:rPr lang="ja-JP" altLang="en-US" dirty="0">
                <a:ea typeface="ヒラギノ角ゴ Pro W3" pitchFamily="-107" charset="-128"/>
                <a:cs typeface="ヒラギノ角ゴ Pro W3" pitchFamily="-107" charset="-128"/>
              </a:rPr>
              <a:t>’</a:t>
            </a:r>
            <a:r>
              <a:rPr lang="en-US" altLang="ja-JP" dirty="0" err="1">
                <a:ea typeface="ヒラギノ角ゴ Pro W3" pitchFamily="-107" charset="-128"/>
                <a:cs typeface="ヒラギノ角ゴ Pro W3" pitchFamily="-107" charset="-128"/>
              </a:rPr>
              <a:t>ll</a:t>
            </a:r>
            <a:r>
              <a:rPr lang="en-US" altLang="ja-JP" dirty="0">
                <a:ea typeface="ヒラギノ角ゴ Pro W3" pitchFamily="-107" charset="-128"/>
                <a:cs typeface="ヒラギノ角ゴ Pro W3" pitchFamily="-107" charset="-128"/>
              </a:rPr>
              <a:t> have trouble reaching the computer, which is still further down.</a:t>
            </a:r>
            <a:endParaRPr lang="en-US" dirty="0">
              <a:ea typeface="ヒラギノ角ゴ Pro W3" pitchFamily="-107" charset="-128"/>
              <a:cs typeface="ヒラギノ角ゴ Pro W3"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b="1" i="1" dirty="0"/>
              <a:t>Lecture notes:</a:t>
            </a:r>
          </a:p>
          <a:p>
            <a:pPr eaLnBrk="1" hangingPunct="1">
              <a:spcBef>
                <a:spcPct val="0"/>
              </a:spcBef>
            </a:pPr>
            <a:endParaRPr lang="en-US" dirty="0"/>
          </a:p>
          <a:p>
            <a:pPr eaLnBrk="1" hangingPunct="1">
              <a:spcBef>
                <a:spcPct val="0"/>
              </a:spcBef>
            </a:pPr>
            <a:r>
              <a:rPr lang="en-US" dirty="0"/>
              <a:t>Above are some examples of price controls in history. You can expand upon each example by referring to the points below:</a:t>
            </a:r>
          </a:p>
          <a:p>
            <a:pPr marL="171450" indent="-171450" eaLnBrk="1" hangingPunct="1">
              <a:spcBef>
                <a:spcPct val="0"/>
              </a:spcBef>
              <a:buFont typeface="Arial" charset="0"/>
              <a:buChar char="•"/>
            </a:pPr>
            <a:r>
              <a:rPr lang="en-US" dirty="0"/>
              <a:t>Price controls in ancient Egypt and Greece:</a:t>
            </a:r>
          </a:p>
          <a:p>
            <a:pPr marL="628650" lvl="1" indent="-171450" eaLnBrk="1" hangingPunct="1">
              <a:spcBef>
                <a:spcPct val="0"/>
              </a:spcBef>
              <a:buFont typeface="Arial" charset="0"/>
              <a:buChar char="•"/>
            </a:pPr>
            <a:r>
              <a:rPr lang="en-US" dirty="0"/>
              <a:t>In Egypt: Controls led to farmer revolt and collapse of economy</a:t>
            </a:r>
          </a:p>
          <a:p>
            <a:pPr marL="628650" lvl="1" indent="-171450" eaLnBrk="1" hangingPunct="1">
              <a:spcBef>
                <a:spcPct val="0"/>
              </a:spcBef>
              <a:buFont typeface="Arial" charset="0"/>
              <a:buChar char="•"/>
            </a:pPr>
            <a:r>
              <a:rPr lang="en-US" dirty="0"/>
              <a:t>In Greece: Supply of grain disappeared</a:t>
            </a:r>
          </a:p>
          <a:p>
            <a:pPr marL="628650" lvl="1" indent="-171450" eaLnBrk="1" hangingPunct="1">
              <a:spcBef>
                <a:spcPct val="0"/>
              </a:spcBef>
              <a:buFont typeface="Arial" charset="0"/>
              <a:buChar char="•"/>
            </a:pPr>
            <a:r>
              <a:rPr lang="en-US" dirty="0"/>
              <a:t>Another example that you can discuss is during Emperor Diocletian’s rule (301): </a:t>
            </a:r>
          </a:p>
          <a:p>
            <a:pPr marL="1314450" lvl="2" indent="-171450" eaLnBrk="1" hangingPunct="1">
              <a:spcBef>
                <a:spcPct val="0"/>
              </a:spcBef>
              <a:buFont typeface="Arial" charset="0"/>
              <a:buChar char="•"/>
            </a:pPr>
            <a:r>
              <a:rPr lang="en-US" dirty="0">
                <a:ea typeface="ヒラギノ角ゴ Pro W3" pitchFamily="-107" charset="-128"/>
                <a:cs typeface="ヒラギノ角ゴ Pro W3" pitchFamily="-107" charset="-128"/>
              </a:rPr>
              <a:t>Maximum price of beef, grains, clothing, and many other articles</a:t>
            </a:r>
          </a:p>
          <a:p>
            <a:pPr marL="1314450" lvl="2" indent="-171450" eaLnBrk="1" hangingPunct="1">
              <a:spcBef>
                <a:spcPct val="0"/>
              </a:spcBef>
              <a:buFont typeface="Arial" charset="0"/>
              <a:buChar char="•"/>
            </a:pPr>
            <a:r>
              <a:rPr lang="en-US" dirty="0">
                <a:ea typeface="ヒラギノ角ゴ Pro W3" pitchFamily="-107" charset="-128"/>
                <a:cs typeface="ヒラギノ角ゴ Pro W3" pitchFamily="-107" charset="-128"/>
              </a:rPr>
              <a:t>Almost immediately, markets for these goods disappeared</a:t>
            </a:r>
          </a:p>
          <a:p>
            <a:pPr marL="171450" indent="-171450" eaLnBrk="1" hangingPunct="1">
              <a:spcBef>
                <a:spcPct val="0"/>
              </a:spcBef>
              <a:buFont typeface="Arial" charset="0"/>
              <a:buChar char="•"/>
            </a:pPr>
            <a:r>
              <a:rPr lang="en-US" dirty="0"/>
              <a:t>EPCA (1943):</a:t>
            </a:r>
          </a:p>
          <a:p>
            <a:pPr marL="628650" lvl="1" indent="-171450" eaLnBrk="1" hangingPunct="1">
              <a:spcBef>
                <a:spcPct val="0"/>
              </a:spcBef>
              <a:buFont typeface="Arial" charset="0"/>
              <a:buChar char="•"/>
            </a:pPr>
            <a:r>
              <a:rPr lang="en-US" dirty="0"/>
              <a:t>Imposed to keep inflation in check, but some price controls remained (e.g., rent control in New York)</a:t>
            </a:r>
          </a:p>
          <a:p>
            <a:pPr marL="171450" indent="-171450" eaLnBrk="1" hangingPunct="1">
              <a:spcBef>
                <a:spcPct val="0"/>
              </a:spcBef>
              <a:buFont typeface="Arial" charset="0"/>
              <a:buChar char="•"/>
            </a:pPr>
            <a:r>
              <a:rPr lang="en-US" dirty="0"/>
              <a:t>Current proposals to increase minimum wage to $15</a:t>
            </a:r>
          </a:p>
          <a:p>
            <a:pPr eaLnBrk="1" hangingPunct="1">
              <a:spcBef>
                <a:spcPct val="0"/>
              </a:spcBef>
            </a:pP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i="1"/>
              <a:t>Lecture notes:</a:t>
            </a:r>
          </a:p>
          <a:p>
            <a:r>
              <a:rPr lang="en-US"/>
              <a:t>Prices are rising, so the government wants to help low-income households.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defRPr/>
            </a:pPr>
            <a:r>
              <a:rPr lang="en-US" altLang="en-US" sz="1100" b="1" i="1" dirty="0"/>
              <a:t>Lecture tip: </a:t>
            </a:r>
          </a:p>
          <a:p>
            <a:pPr>
              <a:lnSpc>
                <a:spcPct val="90000"/>
              </a:lnSpc>
              <a:buFont typeface="Arial" panose="020B0604020202020204" pitchFamily="34" charset="0"/>
              <a:buNone/>
              <a:defRPr/>
            </a:pPr>
            <a:r>
              <a:rPr lang="en-US" altLang="en-US" sz="1100" i="1" dirty="0"/>
              <a:t>Click through to reveal the table one row at a time.</a:t>
            </a:r>
          </a:p>
          <a:p>
            <a:pPr>
              <a:lnSpc>
                <a:spcPct val="90000"/>
              </a:lnSpc>
              <a:buFont typeface="Arial" panose="020B0604020202020204" pitchFamily="34" charset="0"/>
              <a:buNone/>
              <a:defRPr/>
            </a:pPr>
            <a:endParaRPr lang="en-US" altLang="en-US" sz="1100" i="1" dirty="0"/>
          </a:p>
          <a:p>
            <a:pPr>
              <a:lnSpc>
                <a:spcPct val="90000"/>
              </a:lnSpc>
              <a:buFont typeface="Arial" panose="020B0604020202020204" pitchFamily="34" charset="0"/>
              <a:buNone/>
              <a:defRPr/>
            </a:pPr>
            <a:r>
              <a:rPr lang="en-US" altLang="en-US" sz="1100" dirty="0"/>
              <a:t>First click: More or less bread for sale?</a:t>
            </a:r>
          </a:p>
          <a:p>
            <a:pPr marL="171450" indent="-171450">
              <a:lnSpc>
                <a:spcPct val="90000"/>
              </a:lnSpc>
              <a:buFont typeface="Arial" panose="020B0604020202020204" pitchFamily="34" charset="0"/>
              <a:buChar char="•"/>
              <a:defRPr/>
            </a:pPr>
            <a:r>
              <a:rPr lang="en-US" altLang="en-US" sz="1100" dirty="0"/>
              <a:t>Lower price increase quantity demand, decrease quantity supplied, so get a shortage.</a:t>
            </a:r>
          </a:p>
          <a:p>
            <a:pPr>
              <a:lnSpc>
                <a:spcPct val="90000"/>
              </a:lnSpc>
              <a:buFont typeface="Arial" panose="020B0604020202020204" pitchFamily="34" charset="0"/>
              <a:buNone/>
              <a:defRPr/>
            </a:pPr>
            <a:r>
              <a:rPr lang="en-US" altLang="en-US" sz="1100" dirty="0"/>
              <a:t>Second click: Size of loaf</a:t>
            </a:r>
          </a:p>
          <a:p>
            <a:pPr marL="171450" indent="-171450">
              <a:lnSpc>
                <a:spcPct val="90000"/>
              </a:lnSpc>
              <a:buFont typeface="Arial" panose="020B0604020202020204" pitchFamily="34" charset="0"/>
              <a:buChar char="•"/>
              <a:defRPr/>
            </a:pPr>
            <a:r>
              <a:rPr lang="en-US" altLang="en-US" sz="1100" dirty="0"/>
              <a:t>Gets smaller so that the firm can maintain some profits</a:t>
            </a:r>
          </a:p>
          <a:p>
            <a:pPr>
              <a:lnSpc>
                <a:spcPct val="90000"/>
              </a:lnSpc>
              <a:buFont typeface="Arial" panose="020B0604020202020204" pitchFamily="34" charset="0"/>
              <a:buNone/>
              <a:defRPr/>
            </a:pPr>
            <a:r>
              <a:rPr lang="en-US" altLang="en-US" sz="1100" dirty="0"/>
              <a:t>Third click: Quality</a:t>
            </a:r>
          </a:p>
          <a:p>
            <a:pPr marL="171450" indent="-171450">
              <a:lnSpc>
                <a:spcPct val="90000"/>
              </a:lnSpc>
              <a:buFont typeface="Arial" charset="0"/>
              <a:buChar char="•"/>
              <a:defRPr/>
            </a:pPr>
            <a:r>
              <a:rPr lang="en-US" altLang="en-US" sz="1100" dirty="0"/>
              <a:t>Goes down as firms use cheaper ingredients</a:t>
            </a:r>
          </a:p>
          <a:p>
            <a:pPr>
              <a:lnSpc>
                <a:spcPct val="90000"/>
              </a:lnSpc>
              <a:buFont typeface="Arial" panose="020B0604020202020204" pitchFamily="34" charset="0"/>
              <a:buNone/>
              <a:defRPr/>
            </a:pPr>
            <a:r>
              <a:rPr lang="en-US" altLang="en-US" sz="1100" dirty="0"/>
              <a:t>Fourth click: OC</a:t>
            </a:r>
          </a:p>
          <a:p>
            <a:pPr marL="171450" indent="-171450">
              <a:lnSpc>
                <a:spcPct val="90000"/>
              </a:lnSpc>
              <a:buFont typeface="Arial" panose="020B0604020202020204" pitchFamily="34" charset="0"/>
              <a:buChar char="•"/>
              <a:defRPr/>
            </a:pPr>
            <a:r>
              <a:rPr lang="en-US" altLang="en-US" sz="1100" dirty="0"/>
              <a:t>The opportunity cost will be higher. </a:t>
            </a:r>
          </a:p>
          <a:p>
            <a:pPr marL="171450" indent="-171450">
              <a:lnSpc>
                <a:spcPct val="90000"/>
              </a:lnSpc>
              <a:buFont typeface="Arial" panose="020B0604020202020204" pitchFamily="34" charset="0"/>
              <a:buChar char="•"/>
              <a:defRPr/>
            </a:pPr>
            <a:r>
              <a:rPr lang="en-US" altLang="en-US" sz="1100" dirty="0"/>
              <a:t>Note that once you include the OC of waiting in line, the full cost to the consumer will be more than the market price.</a:t>
            </a:r>
          </a:p>
          <a:p>
            <a:pPr>
              <a:lnSpc>
                <a:spcPct val="90000"/>
              </a:lnSpc>
              <a:buFont typeface="Arial" panose="020B0604020202020204" pitchFamily="34" charset="0"/>
              <a:buNone/>
              <a:defRPr/>
            </a:pPr>
            <a:r>
              <a:rPr lang="en-US" altLang="en-US" sz="1100" dirty="0"/>
              <a:t>Fifth click: Illegal bread</a:t>
            </a:r>
          </a:p>
          <a:p>
            <a:pPr marL="171450" indent="-171450">
              <a:lnSpc>
                <a:spcPct val="90000"/>
              </a:lnSpc>
              <a:buFont typeface="Arial" panose="020B0604020202020204" pitchFamily="34" charset="0"/>
              <a:buChar char="•"/>
              <a:defRPr/>
            </a:pPr>
            <a:r>
              <a:rPr lang="en-US" altLang="en-US" sz="1100" dirty="0"/>
              <a:t>Black markets may form.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endParaRPr lang="en-US" altLang="en-US" sz="20000" b="1">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9600" cy="728133"/>
          </a:xfr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9600" cy="728133"/>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atin typeface="Helvetica Neue"/>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2900" indent="-342900">
              <a:buFont typeface="Arial" panose="020B0604020202020204" pitchFamily="34" charset="0"/>
              <a:buChar char="•"/>
              <a:defRPr sz="3200"/>
            </a:lvl1pPr>
            <a:lvl2pPr marL="800100" indent="-3429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229600" cy="728133"/>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3.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45" r:id="rId4"/>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Helvetica Neue"/>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Helvetica Neue"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Lucida Grande"/>
        <a:buChar char="–"/>
        <a:defRPr sz="28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46" r:id="rId1"/>
    <p:sldLayoutId id="2147484947" r:id="rId2"/>
    <p:sldLayoutId id="2147484949" r:id="rId3"/>
    <p:sldLayoutId id="2147484951" r:id="rId4"/>
    <p:sldLayoutId id="2147484952" r:id="rId5"/>
    <p:sldLayoutId id="2147484953" r:id="rId6"/>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60" r:id="rId3"/>
    <p:sldLayoutId id="2147484961" r:id="rId4"/>
    <p:sldLayoutId id="2147484962" r:id="rId5"/>
    <p:sldLayoutId id="2147484963" r:id="rId6"/>
    <p:sldLayoutId id="2147484964" r:id="rId7"/>
    <p:sldLayoutId id="2147484968" r:id="rId8"/>
    <p:sldLayoutId id="2147484969" r:id="rId9"/>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emf"/><Relationship Id="rId10" Type="http://schemas.openxmlformats.org/officeDocument/2006/relationships/image" Target="../media/image27.emf"/><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i2/full/page/220_price_ceiling_in_seinfeld"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41.emf"/><Relationship Id="rId11" Type="http://schemas.openxmlformats.org/officeDocument/2006/relationships/image" Target="../media/image42.emf"/><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i2/full/page/210_price_gouging_in_abc_news"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iig.wwnorton.com/prinecomi2/full/page/211_price_gouging_in_the_simpsons"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8" Type="http://schemas.openxmlformats.org/officeDocument/2006/relationships/image" Target="../media/image52.emf"/><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8" Type="http://schemas.openxmlformats.org/officeDocument/2006/relationships/image" Target="../media/image58.emf"/><Relationship Id="rId9" Type="http://schemas.openxmlformats.org/officeDocument/2006/relationships/image" Target="../media/image59.emf"/><Relationship Id="rId10" Type="http://schemas.openxmlformats.org/officeDocument/2006/relationships/image" Target="../media/image60.emf"/><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9" Type="http://schemas.openxmlformats.org/officeDocument/2006/relationships/image" Target="../media/image67.emf"/><Relationship Id="rId10" Type="http://schemas.openxmlformats.org/officeDocument/2006/relationships/image" Target="../media/image68.emf"/><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s://iig.wwnorton.com/prinecomi2/full/page/228_the_minimum_wage_in_mary_poppins_quits"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 Id="rId11" Type="http://schemas.openxmlformats.org/officeDocument/2006/relationships/image" Target="../media/image78.emf"/><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7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s://iig.wwnorton.com/prinecomi2/full/page/218_black_market_in_boston_legal" TargetMode="External"/><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Price Controls</a:t>
            </a:r>
          </a:p>
        </p:txBody>
      </p:sp>
      <p:sp>
        <p:nvSpPr>
          <p:cNvPr id="9219"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Effects of Price Ceilings</a:t>
            </a:r>
          </a:p>
        </p:txBody>
      </p:sp>
      <p:sp>
        <p:nvSpPr>
          <p:cNvPr id="27651"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Three different situations:</a:t>
            </a:r>
          </a:p>
          <a:p>
            <a:pPr eaLnBrk="1" hangingPunct="1">
              <a:buFont typeface="Arial" pitchFamily="-107" charset="0"/>
              <a:buChar char="•"/>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sz="3000" dirty="0">
                <a:latin typeface="Arial" pitchFamily="-107" charset="0"/>
                <a:cs typeface="Arial" pitchFamily="-107" charset="0"/>
              </a:rPr>
              <a:t>A nonbinding price ceiling</a:t>
            </a:r>
          </a:p>
          <a:p>
            <a:pPr marL="914400" lvl="1" indent="-457200" eaLnBrk="1" hangingPunct="1">
              <a:buFont typeface="Calibri" pitchFamily="-107" charset="0"/>
              <a:buAutoNum type="arabicPeriod"/>
            </a:pPr>
            <a:endParaRPr lang="en-US" sz="3000" dirty="0">
              <a:latin typeface="Arial" pitchFamily="-107" charset="0"/>
              <a:cs typeface="Arial" pitchFamily="-107" charset="0"/>
            </a:endParaRPr>
          </a:p>
          <a:p>
            <a:pPr marL="914400" lvl="1" indent="-457200" eaLnBrk="1" hangingPunct="1">
              <a:buFont typeface="Calibri" pitchFamily="-107" charset="0"/>
              <a:buAutoNum type="arabicPeriod"/>
            </a:pPr>
            <a:r>
              <a:rPr lang="en-US" sz="3000" dirty="0">
                <a:latin typeface="Arial" pitchFamily="-107" charset="0"/>
                <a:cs typeface="Arial" pitchFamily="-107" charset="0"/>
              </a:rPr>
              <a:t>A binding price ceiling</a:t>
            </a:r>
          </a:p>
          <a:p>
            <a:pPr marL="914400" lvl="1" indent="-457200" eaLnBrk="1" hangingPunct="1">
              <a:buFont typeface="Calibri" pitchFamily="-107" charset="0"/>
              <a:buAutoNum type="arabicPeriod"/>
            </a:pPr>
            <a:endParaRPr lang="en-US" sz="3000" dirty="0">
              <a:latin typeface="Arial" pitchFamily="-107" charset="0"/>
              <a:cs typeface="Arial" pitchFamily="-107" charset="0"/>
            </a:endParaRPr>
          </a:p>
          <a:p>
            <a:pPr marL="914400" lvl="1" indent="-457200" eaLnBrk="1" hangingPunct="1">
              <a:buFont typeface="Calibri" pitchFamily="-107" charset="0"/>
              <a:buAutoNum type="arabicPeriod"/>
            </a:pPr>
            <a:r>
              <a:rPr lang="en-US" sz="3000" dirty="0">
                <a:latin typeface="Arial" pitchFamily="-107" charset="0"/>
                <a:cs typeface="Arial" pitchFamily="-107" charset="0"/>
              </a:rPr>
              <a:t>Long-run effects of price ceiling</a:t>
            </a:r>
          </a:p>
          <a:p>
            <a:pPr eaLnBrk="1" hangingPunct="1">
              <a:buFont typeface="Arial" pitchFamily="-107" charset="0"/>
              <a:buChar char="•"/>
            </a:pP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
          <p:cNvPicPr>
            <a:picLocks noChangeAspect="1"/>
          </p:cNvPicPr>
          <p:nvPr/>
        </p:nvPicPr>
        <p:blipFill>
          <a:blip r:embed="rId3"/>
          <a:srcRect/>
          <a:stretch>
            <a:fillRect/>
          </a:stretch>
        </p:blipFill>
        <p:spPr bwMode="auto">
          <a:xfrm>
            <a:off x="2103438" y="1879600"/>
            <a:ext cx="5822950" cy="4111625"/>
          </a:xfrm>
          <a:prstGeom prst="rect">
            <a:avLst/>
          </a:prstGeom>
          <a:noFill/>
          <a:ln w="9525">
            <a:noFill/>
            <a:miter lim="800000"/>
            <a:headEnd/>
            <a:tailEnd/>
          </a:ln>
        </p:spPr>
      </p:pic>
      <p:pic>
        <p:nvPicPr>
          <p:cNvPr id="6" name="Picture 5" descr=" "/>
          <p:cNvPicPr>
            <a:picLocks noChangeAspect="1"/>
          </p:cNvPicPr>
          <p:nvPr/>
        </p:nvPicPr>
        <p:blipFill>
          <a:blip r:embed="rId4"/>
          <a:srcRect/>
          <a:stretch>
            <a:fillRect/>
          </a:stretch>
        </p:blipFill>
        <p:spPr bwMode="auto">
          <a:xfrm>
            <a:off x="2103438" y="1123950"/>
            <a:ext cx="5822950" cy="755650"/>
          </a:xfrm>
          <a:prstGeom prst="rect">
            <a:avLst/>
          </a:prstGeom>
          <a:noFill/>
          <a:ln w="9525">
            <a:noFill/>
            <a:miter lim="800000"/>
            <a:headEnd/>
            <a:tailEnd/>
          </a:ln>
        </p:spPr>
      </p:pic>
      <p:pic>
        <p:nvPicPr>
          <p:cNvPr id="29700" name="Picture 1" descr=" A graph of a nonbinding price ceiling.  "/>
          <p:cNvPicPr>
            <a:picLocks noChangeAspect="1"/>
          </p:cNvPicPr>
          <p:nvPr/>
        </p:nvPicPr>
        <p:blipFill>
          <a:blip r:embed="rId5"/>
          <a:srcRect/>
          <a:stretch>
            <a:fillRect/>
          </a:stretch>
        </p:blipFill>
        <p:spPr bwMode="auto">
          <a:xfrm>
            <a:off x="1236663" y="1103313"/>
            <a:ext cx="6689725" cy="5334000"/>
          </a:xfrm>
          <a:prstGeom prst="rect">
            <a:avLst/>
          </a:prstGeom>
          <a:noFill/>
          <a:ln w="9525">
            <a:noFill/>
            <a:miter lim="800000"/>
            <a:headEnd/>
            <a:tailEnd/>
          </a:ln>
        </p:spPr>
      </p:pic>
      <p:pic>
        <p:nvPicPr>
          <p:cNvPr id="29701" name="Picture 12" descr=" "/>
          <p:cNvPicPr>
            <a:picLocks noChangeAspect="1"/>
          </p:cNvPicPr>
          <p:nvPr/>
        </p:nvPicPr>
        <p:blipFill>
          <a:blip r:embed="rId6"/>
          <a:srcRect/>
          <a:stretch>
            <a:fillRect/>
          </a:stretch>
        </p:blipFill>
        <p:spPr bwMode="auto">
          <a:xfrm>
            <a:off x="2084388" y="1439863"/>
            <a:ext cx="5311775" cy="4356100"/>
          </a:xfrm>
          <a:prstGeom prst="rect">
            <a:avLst/>
          </a:prstGeom>
          <a:noFill/>
          <a:ln w="9525">
            <a:noFill/>
            <a:miter lim="800000"/>
            <a:headEnd/>
            <a:tailEnd/>
          </a:ln>
        </p:spPr>
      </p:pic>
      <p:pic>
        <p:nvPicPr>
          <p:cNvPr id="29702" name="Picture 4" descr=" "/>
          <p:cNvPicPr>
            <a:picLocks noChangeAspect="1"/>
          </p:cNvPicPr>
          <p:nvPr/>
        </p:nvPicPr>
        <p:blipFill>
          <a:blip r:embed="rId7"/>
          <a:srcRect/>
          <a:stretch>
            <a:fillRect/>
          </a:stretch>
        </p:blipFill>
        <p:spPr bwMode="auto">
          <a:xfrm>
            <a:off x="1247775" y="3816350"/>
            <a:ext cx="3289300" cy="2511425"/>
          </a:xfrm>
          <a:prstGeom prst="rect">
            <a:avLst/>
          </a:prstGeom>
          <a:noFill/>
          <a:ln w="9525">
            <a:noFill/>
            <a:miter lim="800000"/>
            <a:headEnd/>
            <a:tailEnd/>
          </a:ln>
        </p:spPr>
      </p:pic>
      <p:pic>
        <p:nvPicPr>
          <p:cNvPr id="3" name="Picture 2" descr=" "/>
          <p:cNvPicPr>
            <a:picLocks noChangeAspect="1"/>
          </p:cNvPicPr>
          <p:nvPr/>
        </p:nvPicPr>
        <p:blipFill>
          <a:blip r:embed="rId8"/>
          <a:srcRect/>
          <a:stretch>
            <a:fillRect/>
          </a:stretch>
        </p:blipFill>
        <p:spPr bwMode="auto">
          <a:xfrm>
            <a:off x="947738" y="1787525"/>
            <a:ext cx="6978650" cy="244475"/>
          </a:xfrm>
          <a:prstGeom prst="rect">
            <a:avLst/>
          </a:prstGeom>
          <a:noFill/>
          <a:ln w="9525">
            <a:noFill/>
            <a:miter lim="800000"/>
            <a:headEnd/>
            <a:tailEnd/>
          </a:ln>
        </p:spPr>
      </p:pic>
      <p:sp>
        <p:nvSpPr>
          <p:cNvPr id="29704" name="Title 50"/>
          <p:cNvSpPr>
            <a:spLocks noGrp="1"/>
          </p:cNvSpPr>
          <p:nvPr>
            <p:ph type="title" idx="4294967295"/>
          </p:nvPr>
        </p:nvSpPr>
        <p:spPr>
          <a:xfrm>
            <a:off x="625475" y="52388"/>
            <a:ext cx="8229600" cy="730250"/>
          </a:xfrm>
        </p:spPr>
        <p:txBody>
          <a:bodyPr/>
          <a:lstStyle/>
          <a:p>
            <a:pPr eaLnBrk="1" hangingPunct="1"/>
            <a:r>
              <a:rPr lang="en-US"/>
              <a:t>1. Nonbinding Price Ceiling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2209800" y="4983163"/>
            <a:ext cx="5780088" cy="1122362"/>
          </a:xfrm>
          <a:prstGeom prst="rect">
            <a:avLst/>
          </a:prstGeom>
          <a:noFill/>
          <a:ln w="9525">
            <a:noFill/>
            <a:miter lim="800000"/>
            <a:headEnd/>
            <a:tailEnd/>
          </a:ln>
        </p:spPr>
      </p:pic>
      <p:pic>
        <p:nvPicPr>
          <p:cNvPr id="8" name="Picture 7" descr=" "/>
          <p:cNvPicPr>
            <a:picLocks noChangeAspect="1"/>
          </p:cNvPicPr>
          <p:nvPr/>
        </p:nvPicPr>
        <p:blipFill>
          <a:blip r:embed="rId4"/>
          <a:srcRect/>
          <a:stretch>
            <a:fillRect/>
          </a:stretch>
        </p:blipFill>
        <p:spPr bwMode="auto">
          <a:xfrm>
            <a:off x="2209800" y="1004888"/>
            <a:ext cx="5780088" cy="3978275"/>
          </a:xfrm>
          <a:prstGeom prst="rect">
            <a:avLst/>
          </a:prstGeom>
          <a:noFill/>
          <a:ln w="9525">
            <a:noFill/>
            <a:miter lim="800000"/>
            <a:headEnd/>
            <a:tailEnd/>
          </a:ln>
        </p:spPr>
      </p:pic>
      <p:pic>
        <p:nvPicPr>
          <p:cNvPr id="31748" name="Picture 1" descr=" The effect of a binding price ceiling in the short run.  On the y axis is price per loaf, and on the x axis is quantity of loaves of bread. The short run supply curve, SSR, is linear with a positive slope, and the short run demand curve, DSR, is linear with a negative slope. The supply and demand curve cross at the equilibrium point E, where the equilibrium price is PE equals one dollar and equilibrium quantity is QE. A price ceiling, P ceiling, is set at 50 cents, and is a horizontal line that intersects the supply curve at the quantity supplied, Qs, and the demand curve at the quantity demanded, QD. Because the price ceiling is set below the equilibrium price, it is binding, and a shortage occurs because the QD is greater than Q S, and the market cannot move to equilibrium. Due to the shortage, a black market forms, E black market, and sells loaves of bread at a price, P black market, for 2 dollars and supplies loaves of bread at the quantity QS."/>
          <p:cNvPicPr>
            <a:picLocks noChangeAspect="1"/>
          </p:cNvPicPr>
          <p:nvPr/>
        </p:nvPicPr>
        <p:blipFill>
          <a:blip r:embed="rId5"/>
          <a:srcRect/>
          <a:stretch>
            <a:fillRect/>
          </a:stretch>
        </p:blipFill>
        <p:spPr bwMode="auto">
          <a:xfrm>
            <a:off x="1238250" y="993775"/>
            <a:ext cx="6738938" cy="5592763"/>
          </a:xfrm>
          <a:prstGeom prst="rect">
            <a:avLst/>
          </a:prstGeom>
          <a:noFill/>
          <a:ln w="9525">
            <a:noFill/>
            <a:miter lim="800000"/>
            <a:headEnd/>
            <a:tailEnd/>
          </a:ln>
        </p:spPr>
      </p:pic>
      <p:pic>
        <p:nvPicPr>
          <p:cNvPr id="31749" name="Picture 10" descr=" "/>
          <p:cNvPicPr>
            <a:picLocks noChangeAspect="1"/>
          </p:cNvPicPr>
          <p:nvPr/>
        </p:nvPicPr>
        <p:blipFill>
          <a:blip r:embed="rId6"/>
          <a:srcRect/>
          <a:stretch>
            <a:fillRect/>
          </a:stretch>
        </p:blipFill>
        <p:spPr bwMode="auto">
          <a:xfrm>
            <a:off x="2198688" y="1327150"/>
            <a:ext cx="4587875" cy="4494213"/>
          </a:xfrm>
          <a:prstGeom prst="rect">
            <a:avLst/>
          </a:prstGeom>
          <a:noFill/>
          <a:ln w="9525">
            <a:noFill/>
            <a:miter lim="800000"/>
            <a:headEnd/>
            <a:tailEnd/>
          </a:ln>
        </p:spPr>
      </p:pic>
      <p:pic>
        <p:nvPicPr>
          <p:cNvPr id="5" name="Picture 4" descr=" "/>
          <p:cNvPicPr>
            <a:picLocks noChangeAspect="1"/>
          </p:cNvPicPr>
          <p:nvPr/>
        </p:nvPicPr>
        <p:blipFill>
          <a:blip r:embed="rId7"/>
          <a:srcRect/>
          <a:stretch>
            <a:fillRect/>
          </a:stretch>
        </p:blipFill>
        <p:spPr bwMode="auto">
          <a:xfrm>
            <a:off x="614363" y="1619250"/>
            <a:ext cx="3368675" cy="4445000"/>
          </a:xfrm>
          <a:prstGeom prst="rect">
            <a:avLst/>
          </a:prstGeom>
          <a:noFill/>
          <a:ln w="9525">
            <a:noFill/>
            <a:miter lim="800000"/>
            <a:headEnd/>
            <a:tailEnd/>
          </a:ln>
        </p:spPr>
      </p:pic>
      <p:pic>
        <p:nvPicPr>
          <p:cNvPr id="31751" name="Picture 5" descr=" "/>
          <p:cNvPicPr>
            <a:picLocks noChangeAspect="1"/>
          </p:cNvPicPr>
          <p:nvPr/>
        </p:nvPicPr>
        <p:blipFill>
          <a:blip r:embed="rId8"/>
          <a:srcRect/>
          <a:stretch>
            <a:fillRect/>
          </a:stretch>
        </p:blipFill>
        <p:spPr bwMode="auto">
          <a:xfrm>
            <a:off x="1301750" y="3841750"/>
            <a:ext cx="3159125" cy="2644775"/>
          </a:xfrm>
          <a:prstGeom prst="rect">
            <a:avLst/>
          </a:prstGeom>
          <a:noFill/>
          <a:ln w="9525">
            <a:noFill/>
            <a:miter lim="800000"/>
            <a:headEnd/>
            <a:tailEnd/>
          </a:ln>
        </p:spPr>
      </p:pic>
      <p:pic>
        <p:nvPicPr>
          <p:cNvPr id="7" name="Picture 6" descr=" "/>
          <p:cNvPicPr>
            <a:picLocks noChangeAspect="1"/>
          </p:cNvPicPr>
          <p:nvPr/>
        </p:nvPicPr>
        <p:blipFill>
          <a:blip r:embed="rId9"/>
          <a:srcRect/>
          <a:stretch>
            <a:fillRect/>
          </a:stretch>
        </p:blipFill>
        <p:spPr bwMode="auto">
          <a:xfrm>
            <a:off x="981075" y="4881563"/>
            <a:ext cx="6996113" cy="257175"/>
          </a:xfrm>
          <a:prstGeom prst="rect">
            <a:avLst/>
          </a:prstGeom>
          <a:noFill/>
          <a:ln w="9525">
            <a:noFill/>
            <a:miter lim="800000"/>
            <a:headEnd/>
            <a:tailEnd/>
          </a:ln>
        </p:spPr>
      </p:pic>
      <p:pic>
        <p:nvPicPr>
          <p:cNvPr id="9" name="Picture 8" descr=" "/>
          <p:cNvPicPr>
            <a:picLocks noChangeAspect="1"/>
          </p:cNvPicPr>
          <p:nvPr/>
        </p:nvPicPr>
        <p:blipFill>
          <a:blip r:embed="rId10"/>
          <a:srcRect/>
          <a:stretch>
            <a:fillRect/>
          </a:stretch>
        </p:blipFill>
        <p:spPr bwMode="auto">
          <a:xfrm>
            <a:off x="2970213" y="4941888"/>
            <a:ext cx="1965325" cy="1544637"/>
          </a:xfrm>
          <a:prstGeom prst="rect">
            <a:avLst/>
          </a:prstGeom>
          <a:noFill/>
          <a:ln w="9525">
            <a:noFill/>
            <a:miter lim="800000"/>
            <a:headEnd/>
            <a:tailEnd/>
          </a:ln>
        </p:spPr>
      </p:pic>
      <p:sp>
        <p:nvSpPr>
          <p:cNvPr id="31754" name="Title 9"/>
          <p:cNvSpPr>
            <a:spLocks noGrp="1"/>
          </p:cNvSpPr>
          <p:nvPr>
            <p:ph type="title" idx="4294967295"/>
          </p:nvPr>
        </p:nvSpPr>
        <p:spPr>
          <a:xfrm>
            <a:off x="981075" y="34925"/>
            <a:ext cx="7156450" cy="793750"/>
          </a:xfrm>
        </p:spPr>
        <p:txBody>
          <a:bodyPr/>
          <a:lstStyle/>
          <a:p>
            <a:pPr eaLnBrk="1" hangingPunct="1"/>
            <a:r>
              <a:rPr lang="en-US"/>
              <a:t>2. Binding Price Ceiling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2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0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 "/>
          <p:cNvPicPr>
            <a:picLocks noChangeAspect="1"/>
          </p:cNvPicPr>
          <p:nvPr/>
        </p:nvPicPr>
        <p:blipFill>
          <a:blip r:embed="rId3"/>
          <a:srcRect/>
          <a:stretch>
            <a:fillRect/>
          </a:stretch>
        </p:blipFill>
        <p:spPr bwMode="auto">
          <a:xfrm>
            <a:off x="2363788" y="4926013"/>
            <a:ext cx="5789612" cy="1087437"/>
          </a:xfrm>
          <a:prstGeom prst="rect">
            <a:avLst/>
          </a:prstGeom>
          <a:noFill/>
          <a:ln w="9525">
            <a:noFill/>
            <a:miter lim="800000"/>
            <a:headEnd/>
            <a:tailEnd/>
          </a:ln>
        </p:spPr>
      </p:pic>
      <p:pic>
        <p:nvPicPr>
          <p:cNvPr id="9" name="Picture 8" descr=" "/>
          <p:cNvPicPr>
            <a:picLocks noChangeAspect="1"/>
          </p:cNvPicPr>
          <p:nvPr/>
        </p:nvPicPr>
        <p:blipFill>
          <a:blip r:embed="rId4"/>
          <a:srcRect/>
          <a:stretch>
            <a:fillRect/>
          </a:stretch>
        </p:blipFill>
        <p:spPr bwMode="auto">
          <a:xfrm>
            <a:off x="2363788" y="1084263"/>
            <a:ext cx="5789612" cy="3852862"/>
          </a:xfrm>
          <a:prstGeom prst="rect">
            <a:avLst/>
          </a:prstGeom>
          <a:noFill/>
          <a:ln w="9525">
            <a:noFill/>
            <a:miter lim="800000"/>
            <a:headEnd/>
            <a:tailEnd/>
          </a:ln>
        </p:spPr>
      </p:pic>
      <p:pic>
        <p:nvPicPr>
          <p:cNvPr id="33796" name="Picture 4" descr="The effect of a binding price ceiling in the long run. On the y axis is price per loaf, and on the x axis is quantity of loaves of bread. The long run supply curve, SLR, is linear with a positive slope, and the long run demand curve, DLR, is linear with a negative slope. Both curves are more elastic than the short run case. The supply and demand curve cross at the equilibrium point E, where the equilibrium price is PE equals one dollar and equilibrium quantity is QE. A price ceiling, P ceiling, is set at 50 cents, and is a horizontal line that intersects the supply curve at the quantity supplied, QS, and the demand curve at the quantity demanded, QD. Because the price ceiling is set below the equilibrium price, it is binding, and a shortage occurs because the QD is greater than QS, and the market cannot move to equilibrium. Due to the shortage, a black market forms, E black market, and sells loaves of bread at a price, P black market, for 1 dollar and 50 cents and supplies loaves of bread at the quantity QS."/>
          <p:cNvPicPr>
            <a:picLocks noChangeAspect="1"/>
          </p:cNvPicPr>
          <p:nvPr/>
        </p:nvPicPr>
        <p:blipFill>
          <a:blip r:embed="rId5"/>
          <a:srcRect/>
          <a:stretch>
            <a:fillRect/>
          </a:stretch>
        </p:blipFill>
        <p:spPr bwMode="auto">
          <a:xfrm>
            <a:off x="1365250" y="1052513"/>
            <a:ext cx="6781800" cy="5411787"/>
          </a:xfrm>
          <a:prstGeom prst="rect">
            <a:avLst/>
          </a:prstGeom>
          <a:noFill/>
          <a:ln w="9525">
            <a:noFill/>
            <a:miter lim="800000"/>
            <a:headEnd/>
            <a:tailEnd/>
          </a:ln>
        </p:spPr>
      </p:pic>
      <p:pic>
        <p:nvPicPr>
          <p:cNvPr id="33797" name="Picture 10" descr=" "/>
          <p:cNvPicPr>
            <a:picLocks noChangeAspect="1"/>
          </p:cNvPicPr>
          <p:nvPr/>
        </p:nvPicPr>
        <p:blipFill>
          <a:blip r:embed="rId6"/>
          <a:srcRect/>
          <a:stretch>
            <a:fillRect/>
          </a:stretch>
        </p:blipFill>
        <p:spPr bwMode="auto">
          <a:xfrm>
            <a:off x="2332038" y="1905000"/>
            <a:ext cx="4703762" cy="3709988"/>
          </a:xfrm>
          <a:prstGeom prst="rect">
            <a:avLst/>
          </a:prstGeom>
          <a:noFill/>
          <a:ln w="9525">
            <a:noFill/>
            <a:miter lim="800000"/>
            <a:headEnd/>
            <a:tailEnd/>
          </a:ln>
        </p:spPr>
      </p:pic>
      <p:pic>
        <p:nvPicPr>
          <p:cNvPr id="3" name="Picture 2" descr=" "/>
          <p:cNvPicPr>
            <a:picLocks noChangeAspect="1"/>
          </p:cNvPicPr>
          <p:nvPr/>
        </p:nvPicPr>
        <p:blipFill>
          <a:blip r:embed="rId7"/>
          <a:srcRect/>
          <a:stretch>
            <a:fillRect/>
          </a:stretch>
        </p:blipFill>
        <p:spPr bwMode="auto">
          <a:xfrm>
            <a:off x="1247775" y="4819650"/>
            <a:ext cx="6899275" cy="260350"/>
          </a:xfrm>
          <a:prstGeom prst="rect">
            <a:avLst/>
          </a:prstGeom>
          <a:noFill/>
          <a:ln w="9525">
            <a:noFill/>
            <a:miter lim="800000"/>
            <a:headEnd/>
            <a:tailEnd/>
          </a:ln>
        </p:spPr>
      </p:pic>
      <p:pic>
        <p:nvPicPr>
          <p:cNvPr id="33799" name="Picture 7" descr=" "/>
          <p:cNvPicPr>
            <a:picLocks noChangeAspect="1"/>
          </p:cNvPicPr>
          <p:nvPr/>
        </p:nvPicPr>
        <p:blipFill>
          <a:blip r:embed="rId8"/>
          <a:srcRect/>
          <a:stretch>
            <a:fillRect/>
          </a:stretch>
        </p:blipFill>
        <p:spPr bwMode="auto">
          <a:xfrm>
            <a:off x="1430338" y="3802063"/>
            <a:ext cx="3190875" cy="2576512"/>
          </a:xfrm>
          <a:prstGeom prst="rect">
            <a:avLst/>
          </a:prstGeom>
          <a:noFill/>
          <a:ln w="9525">
            <a:noFill/>
            <a:miter lim="800000"/>
            <a:headEnd/>
            <a:tailEnd/>
          </a:ln>
        </p:spPr>
      </p:pic>
      <p:pic>
        <p:nvPicPr>
          <p:cNvPr id="7" name="Picture 6" descr=" "/>
          <p:cNvPicPr>
            <a:picLocks noChangeAspect="1"/>
          </p:cNvPicPr>
          <p:nvPr/>
        </p:nvPicPr>
        <p:blipFill>
          <a:blip r:embed="rId9"/>
          <a:srcRect/>
          <a:stretch>
            <a:fillRect/>
          </a:stretch>
        </p:blipFill>
        <p:spPr bwMode="auto">
          <a:xfrm>
            <a:off x="731838" y="2562225"/>
            <a:ext cx="3001962" cy="3451225"/>
          </a:xfrm>
          <a:prstGeom prst="rect">
            <a:avLst/>
          </a:prstGeom>
          <a:noFill/>
          <a:ln w="9525">
            <a:noFill/>
            <a:miter lim="800000"/>
            <a:headEnd/>
            <a:tailEnd/>
          </a:ln>
        </p:spPr>
      </p:pic>
      <p:pic>
        <p:nvPicPr>
          <p:cNvPr id="10" name="Picture 9" descr=" "/>
          <p:cNvPicPr>
            <a:picLocks noChangeAspect="1"/>
          </p:cNvPicPr>
          <p:nvPr/>
        </p:nvPicPr>
        <p:blipFill>
          <a:blip r:embed="rId10"/>
          <a:srcRect/>
          <a:stretch>
            <a:fillRect/>
          </a:stretch>
        </p:blipFill>
        <p:spPr bwMode="auto">
          <a:xfrm>
            <a:off x="2647950" y="4887913"/>
            <a:ext cx="3189288" cy="1511300"/>
          </a:xfrm>
          <a:prstGeom prst="rect">
            <a:avLst/>
          </a:prstGeom>
          <a:noFill/>
          <a:ln w="9525">
            <a:noFill/>
            <a:miter lim="800000"/>
            <a:headEnd/>
            <a:tailEnd/>
          </a:ln>
        </p:spPr>
      </p:pic>
      <p:sp>
        <p:nvSpPr>
          <p:cNvPr id="33802" name="Title 11"/>
          <p:cNvSpPr>
            <a:spLocks noGrp="1"/>
          </p:cNvSpPr>
          <p:nvPr>
            <p:ph type="title" idx="4294967295"/>
          </p:nvPr>
        </p:nvSpPr>
        <p:spPr>
          <a:xfrm>
            <a:off x="569913" y="11113"/>
            <a:ext cx="8229600" cy="730250"/>
          </a:xfrm>
        </p:spPr>
        <p:txBody>
          <a:bodyPr/>
          <a:lstStyle/>
          <a:p>
            <a:pPr eaLnBrk="1" hangingPunct="1"/>
            <a:r>
              <a:rPr lang="en-US" sz="4000"/>
              <a:t>3. Price Ceilings in the Long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1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descr="Correct answer: C, There will be no effect."/>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Practice What You Know—1 </a:t>
            </a:r>
          </a:p>
        </p:txBody>
      </p:sp>
      <p:sp>
        <p:nvSpPr>
          <p:cNvPr id="35843"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What will be the effect of a nonbinding price ceiling?</a:t>
            </a:r>
          </a:p>
          <a:p>
            <a:pPr marL="971550" lvl="1" indent="-514350">
              <a:buFont typeface="Calibri" pitchFamily="-107" charset="0"/>
              <a:buAutoNum type="alphaUcPeriod"/>
            </a:pPr>
            <a:r>
              <a:rPr lang="en-US" dirty="0">
                <a:latin typeface="Arial" pitchFamily="-107" charset="0"/>
                <a:cs typeface="Arial" pitchFamily="-107" charset="0"/>
              </a:rPr>
              <a:t>A surplus will be created.</a:t>
            </a:r>
          </a:p>
          <a:p>
            <a:pPr marL="971550" lvl="1" indent="-514350">
              <a:buFont typeface="Calibri" pitchFamily="-107" charset="0"/>
              <a:buAutoNum type="alphaUcPeriod"/>
            </a:pPr>
            <a:r>
              <a:rPr lang="en-US" dirty="0">
                <a:latin typeface="Arial" pitchFamily="-107" charset="0"/>
                <a:cs typeface="Arial" pitchFamily="-107" charset="0"/>
              </a:rPr>
              <a:t>A shortage will be created.</a:t>
            </a:r>
          </a:p>
          <a:p>
            <a:pPr marL="971550" lvl="1" indent="-514350">
              <a:buFont typeface="Calibri" pitchFamily="-107" charset="0"/>
              <a:buAutoNum type="alphaUcPeriod"/>
            </a:pPr>
            <a:r>
              <a:rPr lang="en-US" dirty="0">
                <a:latin typeface="Arial" pitchFamily="-107" charset="0"/>
                <a:cs typeface="Arial" pitchFamily="-107" charset="0"/>
              </a:rPr>
              <a:t>There will be no effect.</a:t>
            </a:r>
          </a:p>
          <a:p>
            <a:pPr marL="971550" lvl="1" indent="-514350">
              <a:buFont typeface="Calibri" pitchFamily="-107" charset="0"/>
              <a:buAutoNum type="alphaUcPeriod"/>
            </a:pPr>
            <a:r>
              <a:rPr lang="en-US" dirty="0">
                <a:latin typeface="Arial" pitchFamily="-107" charset="0"/>
                <a:cs typeface="Arial" pitchFamily="-107" charset="0"/>
              </a:rPr>
              <a:t>The effect is unknown.</a:t>
            </a:r>
          </a:p>
        </p:txBody>
      </p:sp>
      <p:sp>
        <p:nvSpPr>
          <p:cNvPr id="5" name="Rectangle 4" descr="Correct answer: C, there will be no effect."/>
          <p:cNvSpPr>
            <a:spLocks noChangeArrowheads="1"/>
          </p:cNvSpPr>
          <p:nvPr/>
        </p:nvSpPr>
        <p:spPr bwMode="auto">
          <a:xfrm>
            <a:off x="730250" y="3827463"/>
            <a:ext cx="4570955" cy="524618"/>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Know—2 </a:t>
            </a:r>
          </a:p>
        </p:txBody>
      </p:sp>
      <p:sp>
        <p:nvSpPr>
          <p:cNvPr id="37891"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In the event of a binding price ceiling, what is one function that a black market serves?</a:t>
            </a:r>
          </a:p>
          <a:p>
            <a:pPr marL="971550" lvl="1" indent="-514350">
              <a:buFont typeface="Calibri" pitchFamily="-107" charset="0"/>
              <a:buAutoNum type="alphaUcPeriod"/>
            </a:pPr>
            <a:r>
              <a:rPr lang="en-US" dirty="0">
                <a:latin typeface="Arial" pitchFamily="-107" charset="0"/>
                <a:cs typeface="Arial" pitchFamily="-107" charset="0"/>
              </a:rPr>
              <a:t>reduces the shortage caused by the price ceiling</a:t>
            </a:r>
          </a:p>
          <a:p>
            <a:pPr marL="971550" lvl="1" indent="-514350">
              <a:buFont typeface="Calibri" pitchFamily="-107" charset="0"/>
              <a:buAutoNum type="alphaUcPeriod"/>
            </a:pPr>
            <a:r>
              <a:rPr lang="en-US" dirty="0">
                <a:latin typeface="Arial" pitchFamily="-107" charset="0"/>
                <a:cs typeface="Arial" pitchFamily="-107" charset="0"/>
              </a:rPr>
              <a:t>decreases the price even further</a:t>
            </a:r>
          </a:p>
          <a:p>
            <a:pPr marL="971550" lvl="1" indent="-514350">
              <a:buFont typeface="Calibri" pitchFamily="-107" charset="0"/>
              <a:buAutoNum type="alphaUcPeriod"/>
            </a:pPr>
            <a:r>
              <a:rPr lang="en-US" dirty="0">
                <a:latin typeface="Arial" pitchFamily="-107" charset="0"/>
                <a:cs typeface="Arial" pitchFamily="-107" charset="0"/>
              </a:rPr>
              <a:t>creates a monopoly</a:t>
            </a:r>
          </a:p>
          <a:p>
            <a:pPr marL="971550" lvl="1" indent="-514350">
              <a:buFont typeface="Calibri" pitchFamily="-107" charset="0"/>
              <a:buAutoNum type="alphaUcPeriod"/>
            </a:pPr>
            <a:r>
              <a:rPr lang="en-US" dirty="0">
                <a:latin typeface="Arial" pitchFamily="-107" charset="0"/>
                <a:cs typeface="Arial" pitchFamily="-107" charset="0"/>
              </a:rPr>
              <a:t>causes a surplus of the good</a:t>
            </a:r>
          </a:p>
        </p:txBody>
      </p:sp>
      <p:sp>
        <p:nvSpPr>
          <p:cNvPr id="4" name="Rectangle 3" descr="Correct answer: A, reduces the shortage caused by the price ceiling"/>
          <p:cNvSpPr>
            <a:spLocks noChangeArrowheads="1"/>
          </p:cNvSpPr>
          <p:nvPr/>
        </p:nvSpPr>
        <p:spPr bwMode="auto">
          <a:xfrm>
            <a:off x="742950" y="2784764"/>
            <a:ext cx="7475075" cy="955965"/>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Know—3 </a:t>
            </a:r>
          </a:p>
        </p:txBody>
      </p:sp>
      <p:sp>
        <p:nvSpPr>
          <p:cNvPr id="39939" name="Content Placeholder 2"/>
          <p:cNvSpPr>
            <a:spLocks noGrp="1"/>
          </p:cNvSpPr>
          <p:nvPr>
            <p:ph idx="1"/>
          </p:nvPr>
        </p:nvSpPr>
        <p:spPr>
          <a:xfrm>
            <a:off x="457200" y="1712913"/>
            <a:ext cx="8229600" cy="4895850"/>
          </a:xfrm>
        </p:spPr>
        <p:txBody>
          <a:bodyPr/>
          <a:lstStyle/>
          <a:p>
            <a:r>
              <a:rPr lang="en-US" dirty="0">
                <a:latin typeface="Arial" pitchFamily="-107" charset="0"/>
                <a:cs typeface="Arial" pitchFamily="-107" charset="0"/>
              </a:rPr>
              <a:t>Supply and demand generally become more elastic in the long run. This means that shortages caused by price ceilings _________ in the long run.</a:t>
            </a:r>
          </a:p>
          <a:p>
            <a:pPr marL="971550" lvl="1" indent="-514350">
              <a:buFont typeface="Calibri" pitchFamily="-107" charset="0"/>
              <a:buAutoNum type="alphaUcPeriod"/>
            </a:pPr>
            <a:r>
              <a:rPr lang="en-US" dirty="0">
                <a:latin typeface="Arial" pitchFamily="-107" charset="0"/>
                <a:cs typeface="Arial" pitchFamily="-107" charset="0"/>
              </a:rPr>
              <a:t>disappear completely</a:t>
            </a:r>
          </a:p>
          <a:p>
            <a:pPr marL="971550" lvl="1" indent="-514350">
              <a:buFont typeface="Calibri" pitchFamily="-107" charset="0"/>
              <a:buAutoNum type="alphaUcPeriod"/>
            </a:pPr>
            <a:r>
              <a:rPr lang="en-US" dirty="0">
                <a:latin typeface="Arial" pitchFamily="-107" charset="0"/>
                <a:cs typeface="Arial" pitchFamily="-107" charset="0"/>
              </a:rPr>
              <a:t>become smaller</a:t>
            </a:r>
          </a:p>
          <a:p>
            <a:pPr marL="971550" lvl="1" indent="-514350">
              <a:buFont typeface="Calibri" pitchFamily="-107" charset="0"/>
              <a:buAutoNum type="alphaUcPeriod"/>
            </a:pPr>
            <a:r>
              <a:rPr lang="en-US" dirty="0">
                <a:latin typeface="Arial" pitchFamily="-107" charset="0"/>
                <a:cs typeface="Arial" pitchFamily="-107" charset="0"/>
              </a:rPr>
              <a:t>become larger</a:t>
            </a:r>
          </a:p>
          <a:p>
            <a:pPr marL="971550" lvl="1" indent="-514350">
              <a:buFont typeface="Calibri" pitchFamily="-107" charset="0"/>
              <a:buAutoNum type="alphaUcPeriod"/>
            </a:pPr>
            <a:r>
              <a:rPr lang="en-US" dirty="0">
                <a:latin typeface="Arial" pitchFamily="-107" charset="0"/>
                <a:cs typeface="Arial" pitchFamily="-107" charset="0"/>
              </a:rPr>
              <a:t>become infinitely large</a:t>
            </a:r>
          </a:p>
        </p:txBody>
      </p:sp>
      <p:sp>
        <p:nvSpPr>
          <p:cNvPr id="4" name="Rectangle 3" descr="Correct answer: C, become larger"/>
          <p:cNvSpPr>
            <a:spLocks noChangeArrowheads="1"/>
          </p:cNvSpPr>
          <p:nvPr/>
        </p:nvSpPr>
        <p:spPr bwMode="auto">
          <a:xfrm>
            <a:off x="703263" y="4822825"/>
            <a:ext cx="3324727" cy="466805"/>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z="4000" dirty="0" smtClean="0"/>
              <a:t>What Effects Do Price Ceilings Have on Economic Activity?</a:t>
            </a:r>
            <a:endParaRPr lang="en-US" sz="4000" dirty="0"/>
          </a:p>
        </p:txBody>
      </p:sp>
      <p:sp>
        <p:nvSpPr>
          <p:cNvPr id="41987" name="Content Placeholder 5"/>
          <p:cNvSpPr>
            <a:spLocks noGrp="1"/>
          </p:cNvSpPr>
          <p:nvPr>
            <p:ph idx="1"/>
          </p:nvPr>
        </p:nvSpPr>
        <p:spPr/>
        <p:txBody>
          <a:bodyPr/>
          <a:lstStyle/>
          <a:p>
            <a:r>
              <a:rPr lang="en-US" dirty="0" smtClean="0"/>
              <a:t>Two real-world examples:</a:t>
            </a:r>
          </a:p>
          <a:p>
            <a:pPr lvl="1"/>
            <a:r>
              <a:rPr lang="en-US" dirty="0" smtClean="0"/>
              <a:t>Rent control and price gouging</a:t>
            </a:r>
            <a:endParaRPr lang="en-US" dirty="0"/>
          </a:p>
        </p:txBody>
      </p:sp>
      <p:pic>
        <p:nvPicPr>
          <p:cNvPr id="41988" name="Picture 5" descr="Photo of luxury apartments."/>
          <p:cNvPicPr>
            <a:picLocks noChangeAspect="1" noChangeArrowheads="1"/>
          </p:cNvPicPr>
          <p:nvPr/>
        </p:nvPicPr>
        <p:blipFill>
          <a:blip r:embed="rId3"/>
          <a:srcRect/>
          <a:stretch>
            <a:fillRect/>
          </a:stretch>
        </p:blipFill>
        <p:spPr bwMode="auto">
          <a:xfrm>
            <a:off x="636588" y="3101975"/>
            <a:ext cx="3929062" cy="2614613"/>
          </a:xfrm>
          <a:prstGeom prst="rect">
            <a:avLst/>
          </a:prstGeom>
          <a:noFill/>
          <a:ln w="9525">
            <a:noFill/>
            <a:miter lim="800000"/>
            <a:headEnd/>
            <a:tailEnd/>
          </a:ln>
        </p:spPr>
      </p:pic>
      <p:pic>
        <p:nvPicPr>
          <p:cNvPr id="41989" name="Picture 6" descr="A man with a grocery basket studies a wall of almost barren shelves in a grocery store. Few items remain scattered atop the shelves except for the topmost shelf, which is full of bread crumb products."/>
          <p:cNvPicPr>
            <a:picLocks noChangeAspect="1" noChangeArrowheads="1"/>
          </p:cNvPicPr>
          <p:nvPr/>
        </p:nvPicPr>
        <p:blipFill>
          <a:blip r:embed="rId4"/>
          <a:srcRect/>
          <a:stretch>
            <a:fillRect/>
          </a:stretch>
        </p:blipFill>
        <p:spPr bwMode="auto">
          <a:xfrm>
            <a:off x="5178425" y="3101975"/>
            <a:ext cx="3446463" cy="265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Rent Control—1 </a:t>
            </a:r>
            <a:endParaRPr lang="en-US"/>
          </a:p>
        </p:txBody>
      </p:sp>
      <p:sp>
        <p:nvSpPr>
          <p:cNvPr id="16387" name="Content Placeholder 2"/>
          <p:cNvSpPr>
            <a:spLocks noGrp="1"/>
          </p:cNvSpPr>
          <p:nvPr>
            <p:ph idx="1"/>
          </p:nvPr>
        </p:nvSpPr>
        <p:spPr/>
        <p:txBody>
          <a:bodyPr/>
          <a:lstStyle/>
          <a:p>
            <a:r>
              <a:rPr lang="en-US" sz="2800" dirty="0" smtClean="0"/>
              <a:t>Besides shortages, what are some unintended consequences of rent controls?</a:t>
            </a:r>
          </a:p>
          <a:p>
            <a:pPr lvl="1"/>
            <a:r>
              <a:rPr lang="en-US" sz="2400" dirty="0" smtClean="0"/>
              <a:t>Reduction in quality of apartments: </a:t>
            </a:r>
          </a:p>
          <a:p>
            <a:pPr lvl="2"/>
            <a:r>
              <a:rPr lang="en-US" sz="2000" dirty="0" smtClean="0"/>
              <a:t>Either less maintenance or decay</a:t>
            </a:r>
            <a:endParaRPr lang="en-US" sz="2000" dirty="0"/>
          </a:p>
        </p:txBody>
      </p:sp>
      <p:pic>
        <p:nvPicPr>
          <p:cNvPr id="5" name="Picture 4" descr="Many men of all ages stand on the balconies of their dilapidated apartment building in Mumbai, India. Above their heads are clothes hanging on a line."/>
          <p:cNvPicPr>
            <a:picLocks noChangeAspect="1"/>
          </p:cNvPicPr>
          <p:nvPr/>
        </p:nvPicPr>
        <p:blipFill>
          <a:blip r:embed="rId3"/>
          <a:srcRect b="3023"/>
          <a:stretch>
            <a:fillRect/>
          </a:stretch>
        </p:blipFill>
        <p:spPr>
          <a:xfrm>
            <a:off x="2381076" y="3759969"/>
            <a:ext cx="4381849" cy="2910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Rent Control—2 </a:t>
            </a:r>
            <a:endParaRPr lang="en-US"/>
          </a:p>
        </p:txBody>
      </p:sp>
      <p:sp>
        <p:nvSpPr>
          <p:cNvPr id="16387" name="Content Placeholder 2"/>
          <p:cNvSpPr>
            <a:spLocks noGrp="1"/>
          </p:cNvSpPr>
          <p:nvPr>
            <p:ph idx="1"/>
          </p:nvPr>
        </p:nvSpPr>
        <p:spPr/>
        <p:txBody>
          <a:bodyPr/>
          <a:lstStyle/>
          <a:p>
            <a:r>
              <a:rPr lang="en-US" dirty="0" smtClean="0"/>
              <a:t>What are some other unintended consequences of rent controls?</a:t>
            </a:r>
          </a:p>
          <a:p>
            <a:pPr lvl="1"/>
            <a:r>
              <a:rPr lang="en-US" dirty="0" smtClean="0"/>
              <a:t>Landlords </a:t>
            </a:r>
            <a:r>
              <a:rPr lang="ja-JP" altLang="en-US" dirty="0" smtClean="0"/>
              <a:t>“</a:t>
            </a:r>
            <a:r>
              <a:rPr lang="en-US" altLang="ja-JP" dirty="0" smtClean="0"/>
              <a:t>nickel and dime</a:t>
            </a:r>
            <a:r>
              <a:rPr lang="ja-JP" altLang="en-US" dirty="0" smtClean="0"/>
              <a:t>”</a:t>
            </a:r>
            <a:r>
              <a:rPr lang="en-US" altLang="ja-JP" dirty="0" smtClean="0"/>
              <a:t> tenants with fees to increase revenues</a:t>
            </a:r>
          </a:p>
          <a:p>
            <a:pPr lvl="1"/>
            <a:r>
              <a:rPr lang="en-US" dirty="0" smtClean="0"/>
              <a:t>Decreases in long-term investment in the</a:t>
            </a:r>
            <a:br>
              <a:rPr lang="en-US" dirty="0" smtClean="0"/>
            </a:br>
            <a:r>
              <a:rPr lang="en-US" dirty="0" smtClean="0"/>
              <a:t>building of new units</a:t>
            </a:r>
          </a:p>
          <a:p>
            <a:pPr lvl="1"/>
            <a:r>
              <a:rPr lang="en-US" dirty="0" smtClean="0"/>
              <a:t>Policy often ends up hurting the very people it was supposed to help</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Previously—1 </a:t>
            </a:r>
          </a:p>
        </p:txBody>
      </p:sp>
      <p:sp>
        <p:nvSpPr>
          <p:cNvPr id="8195" name="Content Placeholder 2"/>
          <p:cNvSpPr>
            <a:spLocks noGrp="1"/>
          </p:cNvSpPr>
          <p:nvPr>
            <p:ph idx="1"/>
          </p:nvPr>
        </p:nvSpPr>
        <p:spPr>
          <a:xfrm>
            <a:off x="457200" y="1712913"/>
            <a:ext cx="8229600" cy="4895850"/>
          </a:xfrm>
        </p:spPr>
        <p:txBody>
          <a:bodyPr/>
          <a:lstStyle/>
          <a:p>
            <a:pPr>
              <a:buFont typeface="Arial" pitchFamily="-107" charset="0"/>
              <a:buChar char="•"/>
            </a:pPr>
            <a:r>
              <a:rPr lang="en-US" b="1" dirty="0" smtClean="0">
                <a:solidFill>
                  <a:srgbClr val="1492C7"/>
                </a:solidFill>
                <a:latin typeface="Arial" pitchFamily="-107" charset="0"/>
                <a:cs typeface="Arial" pitchFamily="-107" charset="0"/>
              </a:rPr>
              <a:t>Consumer surplus </a:t>
            </a:r>
            <a:r>
              <a:rPr lang="en-US" dirty="0" smtClean="0">
                <a:latin typeface="Arial" pitchFamily="-107" charset="0"/>
                <a:cs typeface="Arial" pitchFamily="-107" charset="0"/>
              </a:rPr>
              <a:t>is </a:t>
            </a:r>
            <a:r>
              <a:rPr lang="en-US" dirty="0">
                <a:latin typeface="Arial" pitchFamily="-107" charset="0"/>
                <a:cs typeface="Arial" pitchFamily="-107" charset="0"/>
              </a:rPr>
              <a:t>the difference between what a consumer is willing to pay and the price paid.</a:t>
            </a:r>
          </a:p>
          <a:p>
            <a:pPr>
              <a:buFont typeface="Arial" pitchFamily="-107" charset="0"/>
              <a:buChar char="•"/>
            </a:pPr>
            <a:r>
              <a:rPr lang="en-US" b="1" dirty="0" smtClean="0">
                <a:solidFill>
                  <a:srgbClr val="1492C7"/>
                </a:solidFill>
                <a:latin typeface="Arial" pitchFamily="-107" charset="0"/>
                <a:cs typeface="Arial" pitchFamily="-107" charset="0"/>
              </a:rPr>
              <a:t>Producer surplus </a:t>
            </a:r>
            <a:r>
              <a:rPr lang="en-US" dirty="0" smtClean="0">
                <a:latin typeface="Arial" pitchFamily="-107" charset="0"/>
                <a:cs typeface="Arial" pitchFamily="-107" charset="0"/>
              </a:rPr>
              <a:t>is </a:t>
            </a:r>
            <a:r>
              <a:rPr lang="en-US" dirty="0">
                <a:latin typeface="Arial" pitchFamily="-107" charset="0"/>
                <a:cs typeface="Arial" pitchFamily="-107" charset="0"/>
              </a:rPr>
              <a:t>the difference between the minimum price a producer is willing to accept and the price received.</a:t>
            </a:r>
          </a:p>
          <a:p>
            <a:pPr>
              <a:buFont typeface="Arial" pitchFamily="-107" charset="0"/>
              <a:buChar char="•"/>
            </a:pPr>
            <a:r>
              <a:rPr lang="en-US" dirty="0">
                <a:latin typeface="Arial" pitchFamily="-107" charset="0"/>
                <a:cs typeface="Arial" pitchFamily="-107" charset="0"/>
              </a:rPr>
              <a:t>An outcome is </a:t>
            </a:r>
            <a:r>
              <a:rPr lang="en-US" b="1" dirty="0" smtClean="0">
                <a:solidFill>
                  <a:srgbClr val="1492C7"/>
                </a:solidFill>
                <a:latin typeface="Arial" pitchFamily="-107" charset="0"/>
                <a:cs typeface="Arial" pitchFamily="-107" charset="0"/>
              </a:rPr>
              <a:t>efficient </a:t>
            </a:r>
            <a:r>
              <a:rPr lang="en-US" dirty="0" smtClean="0">
                <a:latin typeface="Arial" pitchFamily="-107" charset="0"/>
                <a:cs typeface="Arial" pitchFamily="-107" charset="0"/>
              </a:rPr>
              <a:t>when </a:t>
            </a:r>
            <a:r>
              <a:rPr lang="en-US" dirty="0">
                <a:latin typeface="Arial" pitchFamily="-107" charset="0"/>
                <a:cs typeface="Arial" pitchFamily="-107" charset="0"/>
              </a:rPr>
              <a:t>an allocation of resources maximizes total surplus.</a:t>
            </a:r>
            <a:endParaRPr lang="en-US" sz="2800" dirty="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Rent Control in the Short Run and Long Run</a:t>
            </a:r>
          </a:p>
        </p:txBody>
      </p:sp>
      <p:pic>
        <p:nvPicPr>
          <p:cNvPr id="48131" name="Picture 3" descr="A graph of rent control in the short run and the long run. On the y axis is rent per month, and on the x axis is quantity of one bedroom apartments. The rental market in the short run is given by the supply curve, SSR, which is linear with a positive slope, and the demand curve, DSR, which is linear with a negative slope. SSR and DSR intersect at the equilibrium point, E, where market rent is 1,500 dollars, and the equilibrium quantity is QE. A rent control price is set at 1,000 dollars, causing a shortage in the short run, SR Storage, where the quantity demanded, QDSR, is greater than the quantity supplied, QSSR. The rental market in the long run is given by the supply curve, SLR, which is linear with a positive slope, and the demand curve, DLR, which is linear with a negative slope. SLR and DLR intersect at the equilibrium point, E, where the market rent is 1,500 dollars, and the equilibrium quantity is Q E. A rent control price is set at 1,000 dollars, causing a shortage in the long run, LR shortage, where the quantity demanded, QDLR, exceeds the quantity supplied, QSLR. Because the long run supply and demand is more elastic than the short run, the decrease in slopes of SLR and DLR compared to SSR and DSR causes the long run shortage to be greater than the short run shortage."/>
          <p:cNvPicPr>
            <a:picLocks noChangeAspect="1"/>
          </p:cNvPicPr>
          <p:nvPr/>
        </p:nvPicPr>
        <p:blipFill>
          <a:blip r:embed="rId3"/>
          <a:srcRect/>
          <a:stretch>
            <a:fillRect/>
          </a:stretch>
        </p:blipFill>
        <p:spPr bwMode="auto">
          <a:xfrm>
            <a:off x="947738" y="1709738"/>
            <a:ext cx="7350125"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Know—4 </a:t>
            </a:r>
          </a:p>
        </p:txBody>
      </p:sp>
      <p:sp>
        <p:nvSpPr>
          <p:cNvPr id="50179" name="Content Placeholder 2"/>
          <p:cNvSpPr>
            <a:spLocks noGrp="1"/>
          </p:cNvSpPr>
          <p:nvPr>
            <p:ph idx="1"/>
          </p:nvPr>
        </p:nvSpPr>
        <p:spPr>
          <a:xfrm>
            <a:off x="273050" y="1712913"/>
            <a:ext cx="8696325" cy="4895850"/>
          </a:xfrm>
        </p:spPr>
        <p:txBody>
          <a:bodyPr/>
          <a:lstStyle/>
          <a:p>
            <a:r>
              <a:rPr lang="en-US" sz="3200" dirty="0">
                <a:latin typeface="Arial" pitchFamily="-107" charset="0"/>
                <a:cs typeface="Arial" pitchFamily="-107" charset="0"/>
              </a:rPr>
              <a:t>What is one unintended consequence of rent control?</a:t>
            </a:r>
          </a:p>
          <a:p>
            <a:pPr marL="971550" lvl="1" indent="-514350">
              <a:buFont typeface="Calibri" pitchFamily="-107" charset="0"/>
              <a:buAutoNum type="alphaUcPeriod"/>
            </a:pPr>
            <a:r>
              <a:rPr lang="en-US" sz="2800" dirty="0">
                <a:latin typeface="Arial" pitchFamily="-107" charset="0"/>
                <a:cs typeface="Arial" pitchFamily="-107" charset="0"/>
              </a:rPr>
              <a:t>People in rent-controlled units will relocate more often.</a:t>
            </a:r>
          </a:p>
          <a:p>
            <a:pPr marL="971550" lvl="1" indent="-514350">
              <a:buFont typeface="Calibri" pitchFamily="-107" charset="0"/>
              <a:buAutoNum type="alphaUcPeriod"/>
            </a:pPr>
            <a:r>
              <a:rPr lang="en-US" sz="2800" dirty="0">
                <a:latin typeface="Arial" pitchFamily="-107" charset="0"/>
                <a:cs typeface="Arial" pitchFamily="-107" charset="0"/>
              </a:rPr>
              <a:t>Landlords may not maintain rental units.</a:t>
            </a:r>
          </a:p>
          <a:p>
            <a:pPr marL="971550" lvl="1" indent="-514350">
              <a:buFont typeface="Calibri" pitchFamily="-107" charset="0"/>
              <a:buAutoNum type="alphaUcPeriod"/>
            </a:pPr>
            <a:r>
              <a:rPr lang="en-US" sz="2800" dirty="0">
                <a:latin typeface="Arial" pitchFamily="-107" charset="0"/>
                <a:cs typeface="Arial" pitchFamily="-107" charset="0"/>
              </a:rPr>
              <a:t>Too many apartments will be built, creating a surplus of units.</a:t>
            </a:r>
          </a:p>
          <a:p>
            <a:pPr marL="971550" lvl="1" indent="-514350">
              <a:buFont typeface="Calibri" pitchFamily="-107" charset="0"/>
              <a:buAutoNum type="alphaUcPeriod"/>
            </a:pPr>
            <a:r>
              <a:rPr lang="en-US" sz="2800" dirty="0">
                <a:latin typeface="Arial" pitchFamily="-107" charset="0"/>
                <a:cs typeface="Arial" pitchFamily="-107" charset="0"/>
              </a:rPr>
              <a:t>People will choose not to live in big cities.</a:t>
            </a:r>
          </a:p>
        </p:txBody>
      </p:sp>
      <p:sp>
        <p:nvSpPr>
          <p:cNvPr id="4" name="Rectangle 3" descr="Correct answer: B, Landlords may not maintain rental units"/>
          <p:cNvSpPr>
            <a:spLocks noChangeArrowheads="1"/>
          </p:cNvSpPr>
          <p:nvPr/>
        </p:nvSpPr>
        <p:spPr bwMode="auto">
          <a:xfrm>
            <a:off x="703263" y="3733800"/>
            <a:ext cx="7081837" cy="482600"/>
          </a:xfrm>
          <a:prstGeom prst="rect">
            <a:avLst/>
          </a:prstGeom>
          <a:noFill/>
          <a:ln w="38100">
            <a:solidFill>
              <a:srgbClr val="0080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spcBef>
                <a:spcPct val="20000"/>
              </a:spcBef>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9pPr>
          </a:lstStyle>
          <a:p>
            <a:pPr algn="ctr" eaLnBrk="1" hangingPunct="1">
              <a:spcBef>
                <a:spcPct val="0"/>
              </a:spcBef>
              <a:buFontTx/>
              <a:buNone/>
              <a:defRPr/>
            </a:pPr>
            <a:endParaRPr lang="en-US"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Seinfeld</a:t>
            </a:r>
            <a:r>
              <a:rPr lang="en-US">
                <a:latin typeface="Arial" pitchFamily="-107" charset="0"/>
                <a:cs typeface="Arial" pitchFamily="-107" charset="0"/>
              </a:rPr>
              <a:t>,</a:t>
            </a:r>
            <a:r>
              <a:rPr lang="en-US" i="1">
                <a:latin typeface="Arial" pitchFamily="-107" charset="0"/>
                <a:cs typeface="Arial" pitchFamily="-107" charset="0"/>
              </a:rPr>
              <a:t> </a:t>
            </a:r>
            <a:r>
              <a:rPr lang="en-US">
                <a:latin typeface="Arial" pitchFamily="-107" charset="0"/>
                <a:cs typeface="Arial" pitchFamily="-107" charset="0"/>
              </a:rPr>
              <a:t>“The Apartment”</a:t>
            </a:r>
          </a:p>
        </p:txBody>
      </p:sp>
      <p:sp>
        <p:nvSpPr>
          <p:cNvPr id="52227"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How much does that rent-controlled apartment cost?</a:t>
            </a:r>
          </a:p>
        </p:txBody>
      </p:sp>
      <p:pic>
        <p:nvPicPr>
          <p:cNvPr id="52228" name="Picture 4" descr="Tip #220: Price Ceiling in Seinfeld, “The Apartment”">
            <a:hlinkClick r:id="rId3"/>
          </p:cNvPr>
          <p:cNvPicPr>
            <a:picLocks noChangeAspect="1"/>
          </p:cNvPicPr>
          <p:nvPr/>
        </p:nvPicPr>
        <p:blipFill>
          <a:blip r:embed="rId4"/>
          <a:srcRect l="20306" t="18303" r="22078" b="25455"/>
          <a:stretch>
            <a:fillRect/>
          </a:stretch>
        </p:blipFill>
        <p:spPr bwMode="auto">
          <a:xfrm>
            <a:off x="3749675" y="3411538"/>
            <a:ext cx="1644650"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Price Gouging—1 </a:t>
            </a:r>
            <a:endParaRPr lang="en-US"/>
          </a:p>
        </p:txBody>
      </p:sp>
      <p:sp>
        <p:nvSpPr>
          <p:cNvPr id="20483" name="Content Placeholder 2"/>
          <p:cNvSpPr>
            <a:spLocks noGrp="1"/>
          </p:cNvSpPr>
          <p:nvPr>
            <p:ph idx="1"/>
          </p:nvPr>
        </p:nvSpPr>
        <p:spPr/>
        <p:txBody>
          <a:bodyPr/>
          <a:lstStyle/>
          <a:p>
            <a:r>
              <a:rPr lang="en-US" smtClean="0"/>
              <a:t>Price-gouging laws</a:t>
            </a:r>
          </a:p>
          <a:p>
            <a:pPr lvl="1"/>
            <a:r>
              <a:rPr lang="en-US" smtClean="0"/>
              <a:t>Temporary price ceilings imposed during emergencies</a:t>
            </a:r>
          </a:p>
          <a:p>
            <a:pPr lvl="1"/>
            <a:r>
              <a:rPr lang="en-US" smtClean="0"/>
              <a:t>Imagine that there’s a severe hurricane. How would an uncontrolled market deal with an increase in the demand for generators?</a:t>
            </a:r>
          </a:p>
          <a:p>
            <a:endParaRPr lang="en-US"/>
          </a:p>
        </p:txBody>
      </p:sp>
      <p:pic>
        <p:nvPicPr>
          <p:cNvPr id="20484" name="Picture 5" descr="A gas canister sits beside a gasoline powered generato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85586" y="4566106"/>
            <a:ext cx="2247239" cy="228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Price Gouging—2 </a:t>
            </a:r>
            <a:endParaRPr lang="en-US"/>
          </a:p>
        </p:txBody>
      </p:sp>
      <p:sp>
        <p:nvSpPr>
          <p:cNvPr id="56323" name="Content Placeholder 2"/>
          <p:cNvSpPr>
            <a:spLocks noGrp="1"/>
          </p:cNvSpPr>
          <p:nvPr>
            <p:ph idx="1"/>
          </p:nvPr>
        </p:nvSpPr>
        <p:spPr>
          <a:xfrm>
            <a:off x="457200" y="1713168"/>
            <a:ext cx="8229600" cy="4896248"/>
          </a:xfrm>
        </p:spPr>
        <p:txBody>
          <a:bodyPr/>
          <a:lstStyle/>
          <a:p>
            <a:r>
              <a:rPr lang="en-US" dirty="0" smtClean="0"/>
              <a:t>Price-gouging laws</a:t>
            </a:r>
          </a:p>
          <a:p>
            <a:pPr lvl="1"/>
            <a:r>
              <a:rPr lang="en-US" dirty="0" smtClean="0"/>
              <a:t>Temporary price ceilings imposed during emergencies</a:t>
            </a:r>
          </a:p>
          <a:p>
            <a:pPr lvl="1"/>
            <a:r>
              <a:rPr lang="en-US" dirty="0" smtClean="0"/>
              <a:t>Imagine that there’s a severe hurricane. How would an uncontrolled market deal with an increase in the demand for generators?</a:t>
            </a:r>
          </a:p>
          <a:p>
            <a:pPr lvl="1"/>
            <a:r>
              <a:rPr lang="en-US" dirty="0" smtClean="0"/>
              <a:t>What are the consequences of</a:t>
            </a:r>
            <a:br>
              <a:rPr lang="en-US" dirty="0" smtClean="0"/>
            </a:br>
            <a:r>
              <a:rPr lang="en-US" dirty="0" smtClean="0"/>
              <a:t>price-gouging laws?</a:t>
            </a:r>
          </a:p>
          <a:p>
            <a:endParaRPr lang="en-US" dirty="0"/>
          </a:p>
        </p:txBody>
      </p:sp>
      <p:pic>
        <p:nvPicPr>
          <p:cNvPr id="5" name="Picture 5" descr="A gas canister sits beside a gasoline powered generato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85586" y="4566106"/>
            <a:ext cx="2247239" cy="228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
          <p:cNvPicPr>
            <a:picLocks noChangeAspect="1"/>
          </p:cNvPicPr>
          <p:nvPr/>
        </p:nvPicPr>
        <p:blipFill>
          <a:blip r:embed="rId3"/>
          <a:srcRect/>
          <a:stretch>
            <a:fillRect/>
          </a:stretch>
        </p:blipFill>
        <p:spPr bwMode="auto">
          <a:xfrm>
            <a:off x="2620963" y="3933825"/>
            <a:ext cx="5772150" cy="2012950"/>
          </a:xfrm>
          <a:prstGeom prst="rect">
            <a:avLst/>
          </a:prstGeom>
          <a:noFill/>
          <a:ln w="9525">
            <a:noFill/>
            <a:miter lim="800000"/>
            <a:headEnd/>
            <a:tailEnd/>
          </a:ln>
        </p:spPr>
      </p:pic>
      <p:pic>
        <p:nvPicPr>
          <p:cNvPr id="12" name="Picture 11" descr=" "/>
          <p:cNvPicPr>
            <a:picLocks noChangeAspect="1"/>
          </p:cNvPicPr>
          <p:nvPr/>
        </p:nvPicPr>
        <p:blipFill>
          <a:blip r:embed="rId4"/>
          <a:srcRect/>
          <a:stretch>
            <a:fillRect/>
          </a:stretch>
        </p:blipFill>
        <p:spPr bwMode="auto">
          <a:xfrm>
            <a:off x="2622550" y="1023938"/>
            <a:ext cx="5773738" cy="2909887"/>
          </a:xfrm>
          <a:prstGeom prst="rect">
            <a:avLst/>
          </a:prstGeom>
          <a:noFill/>
          <a:ln w="9525">
            <a:noFill/>
            <a:miter lim="800000"/>
            <a:headEnd/>
            <a:tailEnd/>
          </a:ln>
        </p:spPr>
      </p:pic>
      <p:pic>
        <p:nvPicPr>
          <p:cNvPr id="58372" name="Picture 4" descr="A graph showing Price Gouging. On the y axis is price per generator, and on the x axis is the quantity of gas generators. Two equilibrium points are given, E before, and E after at the intersections of the demand curve D before, and the demand curve D after, with the supply curve S. At E before, the equilibrium price, P before the disaster is 530 dollars and the equilibrium quantity is Q before. At E after, the demand curve, D after, has shifted to the right, causing the equilibrium price, P after the disaster, to be 900 dollars. With a price gouging law in place, a price ceiling is nonbinding before the disaster, but after the disaster, it is a binding price ceiling, causing a shortage of gas generators after the disaster."/>
          <p:cNvPicPr>
            <a:picLocks noChangeAspect="1"/>
          </p:cNvPicPr>
          <p:nvPr/>
        </p:nvPicPr>
        <p:blipFill>
          <a:blip r:embed="rId5"/>
          <a:srcRect/>
          <a:stretch>
            <a:fillRect/>
          </a:stretch>
        </p:blipFill>
        <p:spPr bwMode="auto">
          <a:xfrm>
            <a:off x="1095375" y="1023938"/>
            <a:ext cx="7300913" cy="5480050"/>
          </a:xfrm>
          <a:prstGeom prst="rect">
            <a:avLst/>
          </a:prstGeom>
          <a:noFill/>
          <a:ln w="9525">
            <a:noFill/>
            <a:miter lim="800000"/>
            <a:headEnd/>
            <a:tailEnd/>
          </a:ln>
        </p:spPr>
      </p:pic>
      <p:pic>
        <p:nvPicPr>
          <p:cNvPr id="6" name="Picture 5" descr=" "/>
          <p:cNvPicPr>
            <a:picLocks noChangeAspect="1"/>
          </p:cNvPicPr>
          <p:nvPr/>
        </p:nvPicPr>
        <p:blipFill>
          <a:blip r:embed="rId6"/>
          <a:srcRect/>
          <a:stretch>
            <a:fillRect/>
          </a:stretch>
        </p:blipFill>
        <p:spPr bwMode="auto">
          <a:xfrm>
            <a:off x="4624388" y="2032000"/>
            <a:ext cx="3395662" cy="3879850"/>
          </a:xfrm>
          <a:prstGeom prst="rect">
            <a:avLst/>
          </a:prstGeom>
          <a:noFill/>
          <a:ln w="9525">
            <a:noFill/>
            <a:miter lim="800000"/>
            <a:headEnd/>
            <a:tailEnd/>
          </a:ln>
        </p:spPr>
      </p:pic>
      <p:pic>
        <p:nvPicPr>
          <p:cNvPr id="8" name="Picture 7" descr=" "/>
          <p:cNvPicPr>
            <a:picLocks noChangeAspect="1"/>
          </p:cNvPicPr>
          <p:nvPr/>
        </p:nvPicPr>
        <p:blipFill>
          <a:blip r:embed="rId7"/>
          <a:srcRect/>
          <a:stretch>
            <a:fillRect/>
          </a:stretch>
        </p:blipFill>
        <p:spPr bwMode="auto">
          <a:xfrm>
            <a:off x="600075" y="3773488"/>
            <a:ext cx="7785100" cy="290512"/>
          </a:xfrm>
          <a:prstGeom prst="rect">
            <a:avLst/>
          </a:prstGeom>
          <a:noFill/>
          <a:ln w="9525">
            <a:noFill/>
            <a:miter lim="800000"/>
            <a:headEnd/>
            <a:tailEnd/>
          </a:ln>
        </p:spPr>
      </p:pic>
      <p:pic>
        <p:nvPicPr>
          <p:cNvPr id="58375" name="Picture 6" descr=" "/>
          <p:cNvPicPr>
            <a:picLocks noChangeAspect="1"/>
          </p:cNvPicPr>
          <p:nvPr/>
        </p:nvPicPr>
        <p:blipFill>
          <a:blip r:embed="rId8"/>
          <a:srcRect/>
          <a:stretch>
            <a:fillRect/>
          </a:stretch>
        </p:blipFill>
        <p:spPr bwMode="auto">
          <a:xfrm>
            <a:off x="2867025" y="1862138"/>
            <a:ext cx="3954463" cy="4049712"/>
          </a:xfrm>
          <a:prstGeom prst="rect">
            <a:avLst/>
          </a:prstGeom>
          <a:noFill/>
          <a:ln w="9525">
            <a:noFill/>
            <a:miter lim="800000"/>
            <a:headEnd/>
            <a:tailEnd/>
          </a:ln>
        </p:spPr>
      </p:pic>
      <p:pic>
        <p:nvPicPr>
          <p:cNvPr id="10" name="Picture 9" descr=" "/>
          <p:cNvPicPr>
            <a:picLocks noChangeAspect="1"/>
          </p:cNvPicPr>
          <p:nvPr/>
        </p:nvPicPr>
        <p:blipFill>
          <a:blip r:embed="rId9"/>
          <a:srcRect/>
          <a:stretch>
            <a:fillRect/>
          </a:stretch>
        </p:blipFill>
        <p:spPr bwMode="auto">
          <a:xfrm>
            <a:off x="782638" y="3257550"/>
            <a:ext cx="5481637" cy="3055938"/>
          </a:xfrm>
          <a:prstGeom prst="rect">
            <a:avLst/>
          </a:prstGeom>
          <a:noFill/>
          <a:ln w="9525">
            <a:noFill/>
            <a:miter lim="800000"/>
            <a:headEnd/>
            <a:tailEnd/>
          </a:ln>
        </p:spPr>
      </p:pic>
      <p:pic>
        <p:nvPicPr>
          <p:cNvPr id="58377" name="Picture 10" descr=" "/>
          <p:cNvPicPr>
            <a:picLocks noChangeAspect="1"/>
          </p:cNvPicPr>
          <p:nvPr/>
        </p:nvPicPr>
        <p:blipFill>
          <a:blip r:embed="rId10"/>
          <a:srcRect/>
          <a:stretch>
            <a:fillRect/>
          </a:stretch>
        </p:blipFill>
        <p:spPr bwMode="auto">
          <a:xfrm>
            <a:off x="666750" y="4360863"/>
            <a:ext cx="4776788" cy="1939925"/>
          </a:xfrm>
          <a:prstGeom prst="rect">
            <a:avLst/>
          </a:prstGeom>
          <a:noFill/>
          <a:ln w="9525">
            <a:noFill/>
            <a:miter lim="800000"/>
            <a:headEnd/>
            <a:tailEnd/>
          </a:ln>
        </p:spPr>
      </p:pic>
      <p:pic>
        <p:nvPicPr>
          <p:cNvPr id="13" name="Picture 12" descr=" "/>
          <p:cNvPicPr>
            <a:picLocks noChangeAspect="1"/>
          </p:cNvPicPr>
          <p:nvPr/>
        </p:nvPicPr>
        <p:blipFill>
          <a:blip r:embed="rId11"/>
          <a:srcRect/>
          <a:stretch>
            <a:fillRect/>
          </a:stretch>
        </p:blipFill>
        <p:spPr bwMode="auto">
          <a:xfrm>
            <a:off x="5318125" y="4000500"/>
            <a:ext cx="873125" cy="485775"/>
          </a:xfrm>
          <a:prstGeom prst="rect">
            <a:avLst/>
          </a:prstGeom>
          <a:noFill/>
          <a:ln w="9525">
            <a:noFill/>
            <a:miter lim="800000"/>
            <a:headEnd/>
            <a:tailEnd/>
          </a:ln>
        </p:spPr>
      </p:pic>
      <p:sp>
        <p:nvSpPr>
          <p:cNvPr id="14" name="Title 1"/>
          <p:cNvSpPr txBox="1">
            <a:spLocks/>
          </p:cNvSpPr>
          <p:nvPr/>
        </p:nvSpPr>
        <p:spPr>
          <a:xfrm>
            <a:off x="457200" y="0"/>
            <a:ext cx="8229600" cy="1527175"/>
          </a:xfrm>
          <a:prstGeom prst="rect">
            <a:avLst/>
          </a:prstGeom>
        </p:spPr>
        <p:txBody>
          <a:bodyPr>
            <a:prstTxWarp prst="textNoShape">
              <a:avLst/>
            </a:prstTxWarp>
          </a:bodyPr>
          <a:lstStyle/>
          <a:p>
            <a:r>
              <a:rPr lang="en-US" sz="4400" b="1">
                <a:latin typeface="Arial" pitchFamily="-107" charset="0"/>
                <a:ea typeface="Arial" pitchFamily="-107" charset="0"/>
                <a:cs typeface="Arial" pitchFamily="-107" charset="0"/>
              </a:rPr>
              <a:t>Price Gouging</a:t>
            </a:r>
            <a:r>
              <a:rPr lang="en-US" sz="4400" b="1">
                <a:latin typeface="Arial" pitchFamily="-107" charset="0"/>
              </a:rPr>
              <a:t>—</a:t>
            </a:r>
            <a:r>
              <a:rPr lang="en-US" sz="4400" b="1">
                <a:latin typeface="Arial" pitchFamily="-107" charset="0"/>
                <a:ea typeface="Arial" pitchFamily="-107" charset="0"/>
                <a:cs typeface="Arial" pitchFamily="-107" charset="0"/>
              </a:rPr>
              <a:t>3 </a:t>
            </a:r>
          </a:p>
        </p:txBody>
      </p:sp>
      <p:sp>
        <p:nvSpPr>
          <p:cNvPr id="2" name="TextBox 1"/>
          <p:cNvSpPr txBox="1"/>
          <p:nvPr/>
        </p:nvSpPr>
        <p:spPr>
          <a:xfrm>
            <a:off x="-1050636" y="2066636"/>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1000"/>
                                        <p:tgtEl>
                                          <p:spTgt spid="12"/>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ABC News</a:t>
            </a:r>
            <a:r>
              <a:rPr lang="en-US">
                <a:latin typeface="Arial" pitchFamily="-107" charset="0"/>
                <a:cs typeface="Arial" pitchFamily="-107" charset="0"/>
              </a:rPr>
              <a:t>, “Stossel in the Classroom”</a:t>
            </a:r>
          </a:p>
        </p:txBody>
      </p:sp>
      <p:sp>
        <p:nvSpPr>
          <p:cNvPr id="60419"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Is price gouging bad?</a:t>
            </a:r>
          </a:p>
        </p:txBody>
      </p:sp>
      <p:pic>
        <p:nvPicPr>
          <p:cNvPr id="60420" name="Picture 4" descr="Tip #210: Price Gouging in ABC News, “Price Gouging—Stossel in the Classroom”">
            <a:hlinkClick r:id="rId3"/>
          </p:cNvPr>
          <p:cNvPicPr>
            <a:picLocks noChangeAspect="1"/>
          </p:cNvPicPr>
          <p:nvPr/>
        </p:nvPicPr>
        <p:blipFill>
          <a:blip r:embed="rId4"/>
          <a:srcRect l="20306" t="18303" r="22078" b="25455"/>
          <a:stretch>
            <a:fillRect/>
          </a:stretch>
        </p:blipFill>
        <p:spPr bwMode="auto">
          <a:xfrm>
            <a:off x="3797300" y="34575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Simpsons, </a:t>
            </a:r>
            <a:r>
              <a:rPr lang="en-US">
                <a:latin typeface="Arial" pitchFamily="-107" charset="0"/>
                <a:cs typeface="Arial" pitchFamily="-107" charset="0"/>
              </a:rPr>
              <a:t>“Much Apu About Nothing”</a:t>
            </a:r>
          </a:p>
        </p:txBody>
      </p:sp>
      <p:sp>
        <p:nvSpPr>
          <p:cNvPr id="62467"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Is this price gouging?</a:t>
            </a:r>
          </a:p>
        </p:txBody>
      </p:sp>
      <p:pic>
        <p:nvPicPr>
          <p:cNvPr id="62468" name="Picture 4" descr="Tip #211: Price Gouging in The Simpsons, “Much Apu about Something”">
            <a:hlinkClick r:id="rId3"/>
          </p:cNvPr>
          <p:cNvPicPr>
            <a:picLocks noChangeAspect="1"/>
          </p:cNvPicPr>
          <p:nvPr/>
        </p:nvPicPr>
        <p:blipFill>
          <a:blip r:embed="rId4"/>
          <a:srcRect l="20306" t="18303" r="22078" b="25455"/>
          <a:stretch>
            <a:fillRect/>
          </a:stretch>
        </p:blipFill>
        <p:spPr bwMode="auto">
          <a:xfrm>
            <a:off x="3749675" y="32004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A Proposal and Counterproposal</a:t>
            </a:r>
          </a:p>
        </p:txBody>
      </p:sp>
      <p:sp>
        <p:nvSpPr>
          <p:cNvPr id="3" name="Content Placeholder 2"/>
          <p:cNvSpPr>
            <a:spLocks noGrp="1"/>
          </p:cNvSpPr>
          <p:nvPr>
            <p:ph idx="1"/>
          </p:nvPr>
        </p:nvSpPr>
        <p:spPr>
          <a:xfrm>
            <a:off x="457200" y="1712913"/>
            <a:ext cx="8229600" cy="4895850"/>
          </a:xfrm>
        </p:spPr>
        <p:txBody>
          <a:bodyPr/>
          <a:lstStyle/>
          <a:p>
            <a:pPr>
              <a:buFont typeface="Arial" pitchFamily="-107" charset="0"/>
              <a:buChar char="•"/>
            </a:pPr>
            <a:r>
              <a:rPr lang="en-US" sz="2800" dirty="0">
                <a:latin typeface="Arial" pitchFamily="-107" charset="0"/>
                <a:cs typeface="Arial" pitchFamily="-107" charset="0"/>
              </a:rPr>
              <a:t>In order to protect consumers from excessively high prices, a city government will impose a </a:t>
            </a:r>
            <a:r>
              <a:rPr lang="en-US" sz="2800" i="1" dirty="0">
                <a:latin typeface="Arial" pitchFamily="-107" charset="0"/>
                <a:cs typeface="Arial" pitchFamily="-107" charset="0"/>
              </a:rPr>
              <a:t>price-gouging </a:t>
            </a:r>
            <a:r>
              <a:rPr lang="en-US" sz="2800" dirty="0">
                <a:latin typeface="Arial" pitchFamily="-107" charset="0"/>
                <a:cs typeface="Arial" pitchFamily="-107" charset="0"/>
              </a:rPr>
              <a:t>law on snow shovels, deicer, and so </a:t>
            </a:r>
            <a:r>
              <a:rPr lang="en-US" sz="2800" dirty="0" smtClean="0">
                <a:latin typeface="Arial" pitchFamily="-107" charset="0"/>
                <a:cs typeface="Arial" pitchFamily="-107" charset="0"/>
              </a:rPr>
              <a:t>on during </a:t>
            </a:r>
            <a:r>
              <a:rPr lang="en-US" sz="2800" dirty="0">
                <a:latin typeface="Arial" pitchFamily="-107" charset="0"/>
                <a:cs typeface="Arial" pitchFamily="-107" charset="0"/>
              </a:rPr>
              <a:t>severe winters.</a:t>
            </a:r>
          </a:p>
          <a:p>
            <a:pPr>
              <a:buFont typeface="Arial" pitchFamily="-107" charset="0"/>
              <a:buChar char="•"/>
            </a:pPr>
            <a:endParaRPr lang="en-US" sz="2800" dirty="0">
              <a:latin typeface="Arial" pitchFamily="-107" charset="0"/>
              <a:cs typeface="Arial" pitchFamily="-107" charset="0"/>
            </a:endParaRPr>
          </a:p>
          <a:p>
            <a:pPr>
              <a:buFont typeface="Arial" pitchFamily="-107" charset="0"/>
              <a:buChar char="•"/>
            </a:pPr>
            <a:r>
              <a:rPr lang="en-US" sz="2800" dirty="0">
                <a:latin typeface="Arial" pitchFamily="-107" charset="0"/>
                <a:cs typeface="Arial" pitchFamily="-107" charset="0"/>
              </a:rPr>
              <a:t>In order to protect producers from excessively low prices, a city government will impose a </a:t>
            </a:r>
            <a:r>
              <a:rPr lang="en-US" sz="2800" i="1" dirty="0">
                <a:latin typeface="Arial" pitchFamily="-107" charset="0"/>
                <a:cs typeface="Arial" pitchFamily="-107" charset="0"/>
              </a:rPr>
              <a:t>price-collapsing </a:t>
            </a:r>
            <a:r>
              <a:rPr lang="en-US" sz="2800" dirty="0">
                <a:latin typeface="Arial" pitchFamily="-107" charset="0"/>
                <a:cs typeface="Arial" pitchFamily="-107" charset="0"/>
              </a:rPr>
              <a:t>law on snow shovels, deicer, and so </a:t>
            </a:r>
            <a:r>
              <a:rPr lang="en-US" sz="2800" dirty="0" smtClean="0">
                <a:latin typeface="Arial" pitchFamily="-107" charset="0"/>
                <a:cs typeface="Arial" pitchFamily="-107" charset="0"/>
              </a:rPr>
              <a:t>on, </a:t>
            </a:r>
            <a:r>
              <a:rPr lang="en-US" sz="2800" dirty="0">
                <a:latin typeface="Arial" pitchFamily="-107" charset="0"/>
                <a:cs typeface="Arial" pitchFamily="-107" charset="0"/>
              </a:rPr>
              <a:t>during unusually mild winters.</a:t>
            </a:r>
          </a:p>
          <a:p>
            <a:pPr>
              <a:buFont typeface="Arial" pitchFamily="-107" charset="0"/>
              <a:buChar char="•"/>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When Do Price Floors Matter?</a:t>
            </a:r>
          </a:p>
        </p:txBody>
      </p:sp>
      <p:sp>
        <p:nvSpPr>
          <p:cNvPr id="35843" name="Content Placeholder 2"/>
          <p:cNvSpPr>
            <a:spLocks noGrp="1"/>
          </p:cNvSpPr>
          <p:nvPr>
            <p:ph idx="1"/>
          </p:nvPr>
        </p:nvSpPr>
        <p:spPr>
          <a:xfrm>
            <a:off x="457200" y="1712913"/>
            <a:ext cx="8229600" cy="4895850"/>
          </a:xfrm>
        </p:spPr>
        <p:txBody>
          <a:bodyPr/>
          <a:lstStyle/>
          <a:p>
            <a:pPr>
              <a:buFont typeface="Arial" pitchFamily="-107" charset="0"/>
              <a:buChar char="•"/>
            </a:pPr>
            <a:r>
              <a:rPr lang="en-US" dirty="0">
                <a:latin typeface="Arial" pitchFamily="-107" charset="0"/>
                <a:cs typeface="Arial" pitchFamily="-107" charset="0"/>
              </a:rPr>
              <a:t>Recall that a price floor is the </a:t>
            </a:r>
            <a:r>
              <a:rPr lang="en-US" i="1" dirty="0">
                <a:latin typeface="Arial" pitchFamily="-107" charset="0"/>
                <a:cs typeface="Arial" pitchFamily="-107" charset="0"/>
              </a:rPr>
              <a:t>minimum </a:t>
            </a:r>
            <a:r>
              <a:rPr lang="en-US" dirty="0">
                <a:latin typeface="Arial" pitchFamily="-107" charset="0"/>
                <a:cs typeface="Arial" pitchFamily="-107" charset="0"/>
              </a:rPr>
              <a:t>legal price.</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Why does the government impose price floors?</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Again, think about the unintended 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Previously—2 </a:t>
            </a:r>
          </a:p>
        </p:txBody>
      </p:sp>
      <p:sp>
        <p:nvSpPr>
          <p:cNvPr id="9219" name="Content Placeholder 2"/>
          <p:cNvSpPr>
            <a:spLocks noGrp="1"/>
          </p:cNvSpPr>
          <p:nvPr>
            <p:ph idx="1"/>
          </p:nvPr>
        </p:nvSpPr>
        <p:spPr>
          <a:xfrm>
            <a:off x="457200" y="1712913"/>
            <a:ext cx="8485188" cy="4895850"/>
          </a:xfrm>
        </p:spPr>
        <p:txBody>
          <a:bodyPr/>
          <a:lstStyle/>
          <a:p>
            <a:pPr>
              <a:buFont typeface="Arial" pitchFamily="-107" charset="0"/>
              <a:buChar char="•"/>
            </a:pPr>
            <a:r>
              <a:rPr lang="en-US" dirty="0">
                <a:latin typeface="Arial" pitchFamily="-107" charset="0"/>
                <a:cs typeface="Arial" pitchFamily="-107" charset="0"/>
              </a:rPr>
              <a:t>Taxing specific goods leads to a </a:t>
            </a:r>
            <a:r>
              <a:rPr lang="en-US" b="1" dirty="0" smtClean="0">
                <a:solidFill>
                  <a:srgbClr val="1492C7"/>
                </a:solidFill>
                <a:latin typeface="Arial" pitchFamily="-107" charset="0"/>
                <a:cs typeface="Arial" pitchFamily="-107" charset="0"/>
              </a:rPr>
              <a:t>deadweight loss</a:t>
            </a:r>
            <a:r>
              <a:rPr lang="en-US" dirty="0" smtClean="0">
                <a:latin typeface="Arial" pitchFamily="-107" charset="0"/>
                <a:cs typeface="Arial" pitchFamily="-107" charset="0"/>
              </a:rPr>
              <a:t>, </a:t>
            </a:r>
            <a:r>
              <a:rPr lang="en-US" dirty="0">
                <a:latin typeface="Arial" pitchFamily="-107" charset="0"/>
                <a:cs typeface="Arial" pitchFamily="-107" charset="0"/>
              </a:rPr>
              <a:t>which reflects reduced economic activity.</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Taxing goods with an inelastic demand and/or supply leads to a smaller deadweight loss.</a:t>
            </a:r>
          </a:p>
          <a:p>
            <a:pPr>
              <a:buFont typeface="Arial" pitchFamily="-107" charset="0"/>
              <a:buChar char="•"/>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2863"/>
            <a:ext cx="8229600" cy="1527176"/>
          </a:xfrm>
        </p:spPr>
        <p:txBody>
          <a:bodyPr/>
          <a:lstStyle/>
          <a:p>
            <a:r>
              <a:rPr lang="en-US">
                <a:latin typeface="Arial" pitchFamily="-107" charset="0"/>
                <a:cs typeface="Arial" pitchFamily="-107" charset="0"/>
              </a:rPr>
              <a:t>Another Thought Experiment:</a:t>
            </a:r>
            <a:br>
              <a:rPr lang="en-US">
                <a:latin typeface="Arial" pitchFamily="-107" charset="0"/>
                <a:cs typeface="Arial" pitchFamily="-107" charset="0"/>
              </a:rPr>
            </a:br>
            <a:r>
              <a:rPr lang="en-US">
                <a:latin typeface="Arial" pitchFamily="-107" charset="0"/>
                <a:cs typeface="Arial" pitchFamily="-107" charset="0"/>
              </a:rPr>
              <a:t>$6 Price Floor on Milk</a:t>
            </a:r>
          </a:p>
        </p:txBody>
      </p:sp>
      <p:graphicFrame>
        <p:nvGraphicFramePr>
          <p:cNvPr id="5" name="Table 4"/>
          <p:cNvGraphicFramePr>
            <a:graphicFrameLocks noGrp="1"/>
          </p:cNvGraphicFramePr>
          <p:nvPr>
            <p:extLst>
              <p:ext uri="{D42A27DB-BD31-4B8C-83A1-F6EECF244321}">
                <p14:modId xmlns:p14="http://schemas.microsoft.com/office/powerpoint/2010/main" val="195857488"/>
              </p:ext>
            </p:extLst>
          </p:nvPr>
        </p:nvGraphicFramePr>
        <p:xfrm>
          <a:off x="185194" y="1677463"/>
          <a:ext cx="8882605" cy="5121278"/>
        </p:xfrm>
        <a:graphic>
          <a:graphicData uri="http://schemas.openxmlformats.org/drawingml/2006/table">
            <a:tbl>
              <a:tblPr/>
              <a:tblGrid>
                <a:gridCol w="1667851"/>
                <a:gridCol w="4034971"/>
                <a:gridCol w="1863142"/>
                <a:gridCol w="1316641"/>
              </a:tblGrid>
              <a:tr h="2585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Question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Explanation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In pictures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r>
              <a:tr h="113477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 quantity of milk for sale change?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Consumers will purchase less but producers will manufacture more.  Surplus!</a:t>
                      </a: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There will be a surplus of milk</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Will the size of a typical container change?</a:t>
                      </a: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Since the price floor is $6.00, manufacturers can make their product more attractive by increasing the size of each container. </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Milk containers would get bigger</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1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Would producers sell below the price floor?</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Due to the surplus, sellers would have a strong incentive to undercut the price floor in order to avoid having to discard leftover milk. </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Illegal discounts would help to reduce the milk surplus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7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Are milk producers better off?</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Not if they have trouble selling what they produce. </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There will be a lot of spoiled milk</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8641" name="Picture 2"/>
          <p:cNvPicPr>
            <a:picLocks noChangeAspect="1" noChangeArrowheads="1"/>
          </p:cNvPicPr>
          <p:nvPr/>
        </p:nvPicPr>
        <p:blipFill>
          <a:blip r:embed="rId3"/>
          <a:srcRect/>
          <a:stretch>
            <a:fillRect/>
          </a:stretch>
        </p:blipFill>
        <p:spPr bwMode="auto">
          <a:xfrm>
            <a:off x="7848600" y="2086153"/>
            <a:ext cx="977418" cy="734310"/>
          </a:xfrm>
          <a:prstGeom prst="rect">
            <a:avLst/>
          </a:prstGeom>
          <a:noFill/>
          <a:ln w="9525">
            <a:noFill/>
            <a:miter lim="800000"/>
            <a:headEnd/>
            <a:tailEnd/>
          </a:ln>
        </p:spPr>
      </p:pic>
      <p:pic>
        <p:nvPicPr>
          <p:cNvPr id="68642" name="Picture 4"/>
          <p:cNvPicPr>
            <a:picLocks noChangeAspect="1" noChangeArrowheads="1"/>
          </p:cNvPicPr>
          <p:nvPr/>
        </p:nvPicPr>
        <p:blipFill>
          <a:blip r:embed="rId4"/>
          <a:srcRect/>
          <a:stretch>
            <a:fillRect/>
          </a:stretch>
        </p:blipFill>
        <p:spPr bwMode="auto">
          <a:xfrm>
            <a:off x="7743574" y="3155689"/>
            <a:ext cx="1209675" cy="923925"/>
          </a:xfrm>
          <a:prstGeom prst="rect">
            <a:avLst/>
          </a:prstGeom>
          <a:noFill/>
          <a:ln w="9525">
            <a:noFill/>
            <a:miter lim="800000"/>
            <a:headEnd/>
            <a:tailEnd/>
          </a:ln>
        </p:spPr>
      </p:pic>
      <p:pic>
        <p:nvPicPr>
          <p:cNvPr id="68643" name="Picture 19"/>
          <p:cNvPicPr>
            <a:picLocks noChangeAspect="1" noChangeArrowheads="1"/>
          </p:cNvPicPr>
          <p:nvPr/>
        </p:nvPicPr>
        <p:blipFill>
          <a:blip r:embed="rId5"/>
          <a:srcRect/>
          <a:stretch>
            <a:fillRect/>
          </a:stretch>
        </p:blipFill>
        <p:spPr bwMode="auto">
          <a:xfrm>
            <a:off x="7837488" y="4468289"/>
            <a:ext cx="1077912" cy="714375"/>
          </a:xfrm>
          <a:prstGeom prst="rect">
            <a:avLst/>
          </a:prstGeom>
          <a:noFill/>
          <a:ln w="9525">
            <a:noFill/>
            <a:miter lim="800000"/>
            <a:headEnd/>
            <a:tailEnd/>
          </a:ln>
        </p:spPr>
      </p:pic>
      <p:pic>
        <p:nvPicPr>
          <p:cNvPr id="68644" name="Picture 10"/>
          <p:cNvPicPr>
            <a:picLocks noChangeAspect="1" noChangeArrowheads="1"/>
          </p:cNvPicPr>
          <p:nvPr/>
        </p:nvPicPr>
        <p:blipFill>
          <a:blip r:embed="rId6"/>
          <a:srcRect/>
          <a:stretch>
            <a:fillRect/>
          </a:stretch>
        </p:blipFill>
        <p:spPr bwMode="auto">
          <a:xfrm>
            <a:off x="7951808" y="5834619"/>
            <a:ext cx="750867" cy="862520"/>
          </a:xfrm>
          <a:prstGeom prst="rect">
            <a:avLst/>
          </a:prstGeom>
          <a:noFill/>
          <a:ln w="9525">
            <a:noFill/>
            <a:miter lim="800000"/>
            <a:headEnd/>
            <a:tailEnd/>
          </a:ln>
        </p:spPr>
      </p:pic>
      <p:sp>
        <p:nvSpPr>
          <p:cNvPr id="10" name="Rectangle 9"/>
          <p:cNvSpPr/>
          <p:nvPr/>
        </p:nvSpPr>
        <p:spPr>
          <a:xfrm>
            <a:off x="1890714" y="2086153"/>
            <a:ext cx="7086599" cy="772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1966913" y="3132095"/>
            <a:ext cx="7100886" cy="1118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a:off x="1966913" y="4411119"/>
            <a:ext cx="7010400" cy="1136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a:off x="1928813" y="5733017"/>
            <a:ext cx="7024436" cy="103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Effects of Price Floors</a:t>
            </a:r>
          </a:p>
        </p:txBody>
      </p:sp>
      <p:sp>
        <p:nvSpPr>
          <p:cNvPr id="70659"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Three different situations:</a:t>
            </a:r>
          </a:p>
          <a:p>
            <a:pPr marL="914400" lvl="1" indent="-457200" eaLnBrk="1" hangingPunct="1">
              <a:buFont typeface="Calibri" pitchFamily="-107" charset="0"/>
              <a:buAutoNum type="arabicPeriod"/>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dirty="0">
                <a:latin typeface="Arial" pitchFamily="-107" charset="0"/>
                <a:cs typeface="Arial" pitchFamily="-107" charset="0"/>
              </a:rPr>
              <a:t>A nonbinding price floor</a:t>
            </a:r>
          </a:p>
          <a:p>
            <a:pPr marL="914400" lvl="1" indent="-457200" eaLnBrk="1" hangingPunct="1">
              <a:buFont typeface="Calibri" pitchFamily="-107" charset="0"/>
              <a:buAutoNum type="arabicPeriod"/>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dirty="0">
                <a:latin typeface="Arial" pitchFamily="-107" charset="0"/>
                <a:cs typeface="Arial" pitchFamily="-107" charset="0"/>
              </a:rPr>
              <a:t>A binding price floor</a:t>
            </a:r>
          </a:p>
          <a:p>
            <a:pPr marL="914400" lvl="1" indent="-457200" eaLnBrk="1" hangingPunct="1">
              <a:buFont typeface="Calibri" pitchFamily="-107" charset="0"/>
              <a:buAutoNum type="arabicPeriod"/>
            </a:pPr>
            <a:endParaRPr lang="en-US" dirty="0">
              <a:latin typeface="Arial" pitchFamily="-107" charset="0"/>
              <a:cs typeface="Arial" pitchFamily="-107" charset="0"/>
            </a:endParaRPr>
          </a:p>
          <a:p>
            <a:pPr marL="914400" lvl="1" indent="-457200" eaLnBrk="1" hangingPunct="1">
              <a:buFont typeface="Calibri" pitchFamily="-107" charset="0"/>
              <a:buAutoNum type="arabicPeriod"/>
            </a:pPr>
            <a:r>
              <a:rPr lang="en-US" dirty="0">
                <a:latin typeface="Arial" pitchFamily="-107" charset="0"/>
                <a:cs typeface="Arial" pitchFamily="-107" charset="0"/>
              </a:rPr>
              <a:t>Long-run effects of price floor</a:t>
            </a:r>
          </a:p>
          <a:p>
            <a:pPr eaLnBrk="1" hangingPunct="1">
              <a:buFont typeface="Arial" pitchFamily="-107" charset="0"/>
              <a:buChar char="•"/>
            </a:pP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0" descr="A graph of A Nonbinding Price Floor. On the y axis is price per gallon of milk, and on the x axis is the quantity in gallons of milk. The supply curve, S, is linear with a positive slope, and the demand curve is linear with a negative slope. The supply and demand curves intersect at the equilibrium point E, where the equilibrium price, PE, is 3 dollars, and the equilibrium quantity equals the quantity supplied which equals the quantity demanded. A price floor, P floor, is set at 2 dollars. Since P floor is less than P E, the price floor is nonbinding."/>
          <p:cNvPicPr>
            <a:picLocks noChangeAspect="1"/>
          </p:cNvPicPr>
          <p:nvPr/>
        </p:nvPicPr>
        <p:blipFill>
          <a:blip r:embed="rId3"/>
          <a:srcRect/>
          <a:stretch>
            <a:fillRect/>
          </a:stretch>
        </p:blipFill>
        <p:spPr bwMode="auto">
          <a:xfrm>
            <a:off x="550863" y="1028700"/>
            <a:ext cx="7486650" cy="5492750"/>
          </a:xfrm>
          <a:prstGeom prst="rect">
            <a:avLst/>
          </a:prstGeom>
          <a:noFill/>
          <a:ln w="9525">
            <a:noFill/>
            <a:miter lim="800000"/>
            <a:headEnd/>
            <a:tailEnd/>
          </a:ln>
        </p:spPr>
      </p:pic>
      <p:sp>
        <p:nvSpPr>
          <p:cNvPr id="72707" name="Title 12"/>
          <p:cNvSpPr>
            <a:spLocks noGrp="1"/>
          </p:cNvSpPr>
          <p:nvPr>
            <p:ph type="title" idx="4294967295"/>
          </p:nvPr>
        </p:nvSpPr>
        <p:spPr>
          <a:xfrm>
            <a:off x="677863" y="0"/>
            <a:ext cx="8229600" cy="728663"/>
          </a:xfrm>
        </p:spPr>
        <p:txBody>
          <a:bodyPr/>
          <a:lstStyle/>
          <a:p>
            <a:pPr eaLnBrk="1" hangingPunct="1"/>
            <a:r>
              <a:rPr lang="en-US"/>
              <a:t>1. Nonbinding Price Floor</a:t>
            </a:r>
          </a:p>
        </p:txBody>
      </p:sp>
      <p:pic>
        <p:nvPicPr>
          <p:cNvPr id="33795" name="Picture 18" descr=" "/>
          <p:cNvPicPr>
            <a:picLocks noChangeAspect="1"/>
          </p:cNvPicPr>
          <p:nvPr/>
        </p:nvPicPr>
        <p:blipFill>
          <a:blip r:embed="rId4"/>
          <a:srcRect/>
          <a:stretch>
            <a:fillRect/>
          </a:stretch>
        </p:blipFill>
        <p:spPr bwMode="auto">
          <a:xfrm>
            <a:off x="1677988" y="1050925"/>
            <a:ext cx="6359525" cy="3636963"/>
          </a:xfrm>
          <a:prstGeom prst="rect">
            <a:avLst/>
          </a:prstGeom>
          <a:noFill/>
          <a:ln w="9525">
            <a:noFill/>
            <a:miter lim="800000"/>
            <a:headEnd/>
            <a:tailEnd/>
          </a:ln>
        </p:spPr>
      </p:pic>
      <p:pic>
        <p:nvPicPr>
          <p:cNvPr id="33796" name="Picture 19" descr=" "/>
          <p:cNvPicPr>
            <a:picLocks noChangeAspect="1"/>
          </p:cNvPicPr>
          <p:nvPr/>
        </p:nvPicPr>
        <p:blipFill>
          <a:blip r:embed="rId5"/>
          <a:srcRect/>
          <a:stretch>
            <a:fillRect/>
          </a:stretch>
        </p:blipFill>
        <p:spPr bwMode="auto">
          <a:xfrm>
            <a:off x="1677988" y="4687888"/>
            <a:ext cx="6359525" cy="1338262"/>
          </a:xfrm>
          <a:prstGeom prst="rect">
            <a:avLst/>
          </a:prstGeom>
          <a:noFill/>
          <a:ln w="9525">
            <a:noFill/>
            <a:miter lim="800000"/>
            <a:headEnd/>
            <a:tailEnd/>
          </a:ln>
        </p:spPr>
      </p:pic>
      <p:pic>
        <p:nvPicPr>
          <p:cNvPr id="33798" name="Picture 21" descr=" "/>
          <p:cNvPicPr>
            <a:picLocks noChangeAspect="1"/>
          </p:cNvPicPr>
          <p:nvPr/>
        </p:nvPicPr>
        <p:blipFill>
          <a:blip r:embed="rId6"/>
          <a:srcRect/>
          <a:stretch>
            <a:fillRect/>
          </a:stretch>
        </p:blipFill>
        <p:spPr bwMode="auto">
          <a:xfrm>
            <a:off x="785813" y="4564063"/>
            <a:ext cx="7251700" cy="304800"/>
          </a:xfrm>
          <a:prstGeom prst="rect">
            <a:avLst/>
          </a:prstGeom>
          <a:noFill/>
          <a:ln w="9525">
            <a:noFill/>
            <a:miter lim="800000"/>
            <a:headEnd/>
            <a:tailEnd/>
          </a:ln>
        </p:spPr>
      </p:pic>
      <p:pic>
        <p:nvPicPr>
          <p:cNvPr id="72711" name="Picture 22" descr=" "/>
          <p:cNvPicPr>
            <a:picLocks noChangeAspect="1"/>
          </p:cNvPicPr>
          <p:nvPr/>
        </p:nvPicPr>
        <p:blipFill>
          <a:blip r:embed="rId7"/>
          <a:srcRect/>
          <a:stretch>
            <a:fillRect/>
          </a:stretch>
        </p:blipFill>
        <p:spPr bwMode="auto">
          <a:xfrm>
            <a:off x="2703513" y="1365250"/>
            <a:ext cx="4178300" cy="4435475"/>
          </a:xfrm>
          <a:prstGeom prst="rect">
            <a:avLst/>
          </a:prstGeom>
          <a:noFill/>
          <a:ln w="9525">
            <a:noFill/>
            <a:miter lim="800000"/>
            <a:headEnd/>
            <a:tailEnd/>
          </a:ln>
        </p:spPr>
      </p:pic>
      <p:pic>
        <p:nvPicPr>
          <p:cNvPr id="72712" name="Picture 23" descr=" "/>
          <p:cNvPicPr>
            <a:picLocks noChangeAspect="1"/>
          </p:cNvPicPr>
          <p:nvPr/>
        </p:nvPicPr>
        <p:blipFill>
          <a:blip r:embed="rId8"/>
          <a:srcRect/>
          <a:stretch>
            <a:fillRect/>
          </a:stretch>
        </p:blipFill>
        <p:spPr bwMode="auto">
          <a:xfrm>
            <a:off x="992188" y="3856038"/>
            <a:ext cx="4975225" cy="251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left)">
                                      <p:cBhvr>
                                        <p:cTn id="7" dur="5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wipe(up)">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wipe(down)">
                                      <p:cBhvr>
                                        <p:cTn id="1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4" descr="A graph showing a binding price floor in the short run. On the y axis is price per gallon of milk, and on the x axis is the quantity in gallons of milk. The short term supply curve, SSR, is linear with a positive slope, and the short term demand curve, DSR, is linear with a negative slope. The equilibrium point, E, is at the equilibrium price, PE, of 3 dollars, and the equilibrium quantity in the short run is QESR. A price floor, P floor, is set at 6 dollars. Because the quantity supplied in the short run, QSSR, is greater than the quantity demanded in the short run, QDSR, there is a surplus. Due to the price floor, a black market appears and the market equilibrium adjusts to the point E black market. E black market is set at the black market price, P black market, of 2 dollars, and the quantity demanded is the quantity demanded in the short run, QDSR. "/>
          <p:cNvPicPr>
            <a:picLocks noChangeAspect="1"/>
          </p:cNvPicPr>
          <p:nvPr/>
        </p:nvPicPr>
        <p:blipFill>
          <a:blip r:embed="rId3"/>
          <a:srcRect/>
          <a:stretch>
            <a:fillRect/>
          </a:stretch>
        </p:blipFill>
        <p:spPr bwMode="auto">
          <a:xfrm>
            <a:off x="655638" y="1138238"/>
            <a:ext cx="7462837" cy="5481637"/>
          </a:xfrm>
          <a:prstGeom prst="rect">
            <a:avLst/>
          </a:prstGeom>
          <a:noFill/>
          <a:ln w="9525">
            <a:noFill/>
            <a:miter lim="800000"/>
            <a:headEnd/>
            <a:tailEnd/>
          </a:ln>
        </p:spPr>
      </p:pic>
      <p:sp>
        <p:nvSpPr>
          <p:cNvPr id="74755" name="Title 12"/>
          <p:cNvSpPr>
            <a:spLocks noGrp="1"/>
          </p:cNvSpPr>
          <p:nvPr>
            <p:ph type="title" idx="4294967295"/>
          </p:nvPr>
        </p:nvSpPr>
        <p:spPr>
          <a:xfrm>
            <a:off x="1146175" y="23813"/>
            <a:ext cx="6523038" cy="709612"/>
          </a:xfrm>
        </p:spPr>
        <p:txBody>
          <a:bodyPr/>
          <a:lstStyle/>
          <a:p>
            <a:pPr eaLnBrk="1" hangingPunct="1"/>
            <a:r>
              <a:rPr lang="en-US"/>
              <a:t>2. Binding Price Floor</a:t>
            </a:r>
          </a:p>
        </p:txBody>
      </p:sp>
      <p:pic>
        <p:nvPicPr>
          <p:cNvPr id="34819" name="Picture 12" descr=" "/>
          <p:cNvPicPr>
            <a:picLocks noChangeAspect="1"/>
          </p:cNvPicPr>
          <p:nvPr/>
        </p:nvPicPr>
        <p:blipFill>
          <a:blip r:embed="rId4"/>
          <a:srcRect/>
          <a:stretch>
            <a:fillRect/>
          </a:stretch>
        </p:blipFill>
        <p:spPr bwMode="auto">
          <a:xfrm>
            <a:off x="1798638" y="1168400"/>
            <a:ext cx="6319837" cy="979488"/>
          </a:xfrm>
          <a:prstGeom prst="rect">
            <a:avLst/>
          </a:prstGeom>
          <a:noFill/>
          <a:ln w="9525">
            <a:noFill/>
            <a:miter lim="800000"/>
            <a:headEnd/>
            <a:tailEnd/>
          </a:ln>
        </p:spPr>
      </p:pic>
      <p:pic>
        <p:nvPicPr>
          <p:cNvPr id="34820" name="Picture 13" descr=" "/>
          <p:cNvPicPr>
            <a:picLocks noChangeAspect="1"/>
          </p:cNvPicPr>
          <p:nvPr/>
        </p:nvPicPr>
        <p:blipFill>
          <a:blip r:embed="rId5"/>
          <a:srcRect/>
          <a:stretch>
            <a:fillRect/>
          </a:stretch>
        </p:blipFill>
        <p:spPr bwMode="auto">
          <a:xfrm>
            <a:off x="1798638" y="2147888"/>
            <a:ext cx="6319837" cy="3965575"/>
          </a:xfrm>
          <a:prstGeom prst="rect">
            <a:avLst/>
          </a:prstGeom>
          <a:noFill/>
          <a:ln w="9525">
            <a:noFill/>
            <a:miter lim="800000"/>
            <a:headEnd/>
            <a:tailEnd/>
          </a:ln>
        </p:spPr>
      </p:pic>
      <p:pic>
        <p:nvPicPr>
          <p:cNvPr id="34822" name="Picture 15" descr=" "/>
          <p:cNvPicPr>
            <a:picLocks noChangeAspect="1"/>
          </p:cNvPicPr>
          <p:nvPr/>
        </p:nvPicPr>
        <p:blipFill>
          <a:blip r:embed="rId6"/>
          <a:srcRect/>
          <a:stretch>
            <a:fillRect/>
          </a:stretch>
        </p:blipFill>
        <p:spPr bwMode="auto">
          <a:xfrm>
            <a:off x="889000" y="2039938"/>
            <a:ext cx="7229475" cy="279400"/>
          </a:xfrm>
          <a:prstGeom prst="rect">
            <a:avLst/>
          </a:prstGeom>
          <a:noFill/>
          <a:ln w="9525">
            <a:noFill/>
            <a:miter lim="800000"/>
            <a:headEnd/>
            <a:tailEnd/>
          </a:ln>
        </p:spPr>
      </p:pic>
      <p:pic>
        <p:nvPicPr>
          <p:cNvPr id="74759" name="Picture 16" descr=" "/>
          <p:cNvPicPr>
            <a:picLocks noChangeAspect="1"/>
          </p:cNvPicPr>
          <p:nvPr/>
        </p:nvPicPr>
        <p:blipFill>
          <a:blip r:embed="rId7"/>
          <a:srcRect/>
          <a:stretch>
            <a:fillRect/>
          </a:stretch>
        </p:blipFill>
        <p:spPr bwMode="auto">
          <a:xfrm>
            <a:off x="2670175" y="1404938"/>
            <a:ext cx="4221163" cy="4478337"/>
          </a:xfrm>
          <a:prstGeom prst="rect">
            <a:avLst/>
          </a:prstGeom>
          <a:noFill/>
          <a:ln w="9525">
            <a:noFill/>
            <a:miter lim="800000"/>
            <a:headEnd/>
            <a:tailEnd/>
          </a:ln>
        </p:spPr>
      </p:pic>
      <p:pic>
        <p:nvPicPr>
          <p:cNvPr id="34824" name="Picture 17" descr=" "/>
          <p:cNvPicPr>
            <a:picLocks noChangeAspect="1"/>
          </p:cNvPicPr>
          <p:nvPr/>
        </p:nvPicPr>
        <p:blipFill>
          <a:blip r:embed="rId8"/>
          <a:srcRect/>
          <a:stretch>
            <a:fillRect/>
          </a:stretch>
        </p:blipFill>
        <p:spPr bwMode="auto">
          <a:xfrm>
            <a:off x="401638" y="4665663"/>
            <a:ext cx="6343650" cy="279400"/>
          </a:xfrm>
          <a:prstGeom prst="rect">
            <a:avLst/>
          </a:prstGeom>
          <a:noFill/>
          <a:ln w="9525">
            <a:noFill/>
            <a:miter lim="800000"/>
            <a:headEnd/>
            <a:tailEnd/>
          </a:ln>
        </p:spPr>
      </p:pic>
      <p:pic>
        <p:nvPicPr>
          <p:cNvPr id="74761" name="Picture 18" descr=" "/>
          <p:cNvPicPr>
            <a:picLocks noChangeAspect="1"/>
          </p:cNvPicPr>
          <p:nvPr/>
        </p:nvPicPr>
        <p:blipFill>
          <a:blip r:embed="rId9"/>
          <a:srcRect/>
          <a:stretch>
            <a:fillRect/>
          </a:stretch>
        </p:blipFill>
        <p:spPr bwMode="auto">
          <a:xfrm>
            <a:off x="1046163" y="3998913"/>
            <a:ext cx="4338637" cy="2543175"/>
          </a:xfrm>
          <a:prstGeom prst="rect">
            <a:avLst/>
          </a:prstGeom>
          <a:noFill/>
          <a:ln w="9525">
            <a:noFill/>
            <a:miter lim="800000"/>
            <a:headEnd/>
            <a:tailEnd/>
          </a:ln>
        </p:spPr>
      </p:pic>
      <p:pic>
        <p:nvPicPr>
          <p:cNvPr id="34826" name="Picture 19" descr=" "/>
          <p:cNvPicPr>
            <a:picLocks noChangeAspect="1"/>
          </p:cNvPicPr>
          <p:nvPr/>
        </p:nvPicPr>
        <p:blipFill>
          <a:blip r:embed="rId10"/>
          <a:srcRect/>
          <a:stretch>
            <a:fillRect/>
          </a:stretch>
        </p:blipFill>
        <p:spPr bwMode="auto">
          <a:xfrm>
            <a:off x="2979738" y="1481138"/>
            <a:ext cx="2844800" cy="5037137"/>
          </a:xfrm>
          <a:prstGeom prst="rect">
            <a:avLst/>
          </a:prstGeom>
          <a:noFill/>
          <a:ln w="9525">
            <a:noFill/>
            <a:miter lim="800000"/>
            <a:headEnd/>
            <a:tailEnd/>
          </a:ln>
        </p:spPr>
      </p:pic>
      <p:sp>
        <p:nvSpPr>
          <p:cNvPr id="2" name="TextBox 1"/>
          <p:cNvSpPr txBox="1"/>
          <p:nvPr/>
        </p:nvSpPr>
        <p:spPr>
          <a:xfrm>
            <a:off x="-1223818" y="2043545"/>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left)">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ipe(down)">
                                      <p:cBhvr>
                                        <p:cTn id="12" dur="500"/>
                                        <p:tgtEl>
                                          <p:spTgt spid="34819"/>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wipe(up)">
                                      <p:cBhvr>
                                        <p:cTn id="16" dur="500"/>
                                        <p:tgtEl>
                                          <p:spTgt spid="348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34826"/>
                                        </p:tgtEl>
                                        <p:attrNameLst>
                                          <p:attrName>style.visibility</p:attrName>
                                        </p:attrNameLst>
                                      </p:cBhvr>
                                      <p:to>
                                        <p:strVal val="visible"/>
                                      </p:to>
                                    </p:set>
                                    <p:animEffect transition="in" filter="wipe(down)">
                                      <p:cBhvr>
                                        <p:cTn id="21" dur="500"/>
                                        <p:tgtEl>
                                          <p:spTgt spid="348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34824"/>
                                        </p:tgtEl>
                                        <p:attrNameLst>
                                          <p:attrName>style.visibility</p:attrName>
                                        </p:attrNameLst>
                                      </p:cBhvr>
                                      <p:to>
                                        <p:strVal val="visible"/>
                                      </p:to>
                                    </p:set>
                                    <p:animEffect transition="in" filter="wipe(down)">
                                      <p:cBhvr>
                                        <p:cTn id="26"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5" descr="A graph showing the effect of a Binding Price Floor in the long run. On the y axis is price per gallon of milk, and on the x axis is the quantity in gallons of milk. The long term supply curve, SLR, is linear with a positive slope that is less than in the short run supply curve. The long run demand curve, DLR, is linear with a negative slope that is less than in the short run demand curve. The equilibrium point, E, is at the equilibrium price, PE, of 3 dollars, and the equilibrium quantity in the long run is QELR. A price floor, P Floor, is set at 6 dollars. Because the quantity supplied in the long run, QSLR, is greater than the quantity demanded in the long run, QDLR, there is a larger surplus in the long run. And because the slopes of the supply and demand curves are more elastic, the surplus expands. Due to the price floor, a black market appears and the market equilibrium adjusts to the point E black market. E black market is set at the black market price, P black market, of 1 dollar, and the quantity demanded is the quantity demanded in the long run, QDLR. "/>
          <p:cNvPicPr>
            <a:picLocks noChangeAspect="1"/>
          </p:cNvPicPr>
          <p:nvPr/>
        </p:nvPicPr>
        <p:blipFill>
          <a:blip r:embed="rId3"/>
          <a:srcRect/>
          <a:stretch>
            <a:fillRect/>
          </a:stretch>
        </p:blipFill>
        <p:spPr bwMode="auto">
          <a:xfrm>
            <a:off x="833438" y="1143000"/>
            <a:ext cx="7065962" cy="5541963"/>
          </a:xfrm>
          <a:prstGeom prst="rect">
            <a:avLst/>
          </a:prstGeom>
          <a:noFill/>
          <a:ln w="9525">
            <a:noFill/>
            <a:miter lim="800000"/>
            <a:headEnd/>
            <a:tailEnd/>
          </a:ln>
        </p:spPr>
      </p:pic>
      <p:sp>
        <p:nvSpPr>
          <p:cNvPr id="76803" name="Title 13"/>
          <p:cNvSpPr>
            <a:spLocks noGrp="1"/>
          </p:cNvSpPr>
          <p:nvPr>
            <p:ph type="title" idx="4294967295"/>
          </p:nvPr>
        </p:nvSpPr>
        <p:spPr>
          <a:xfrm>
            <a:off x="476250" y="0"/>
            <a:ext cx="8567738" cy="728663"/>
          </a:xfrm>
        </p:spPr>
        <p:txBody>
          <a:bodyPr/>
          <a:lstStyle/>
          <a:p>
            <a:pPr eaLnBrk="1" hangingPunct="1"/>
            <a:r>
              <a:rPr lang="en-US" sz="3500"/>
              <a:t>3. Binding Price Floor in the Long Run</a:t>
            </a:r>
          </a:p>
        </p:txBody>
      </p:sp>
      <p:pic>
        <p:nvPicPr>
          <p:cNvPr id="35843" name="Picture 13" descr=" "/>
          <p:cNvPicPr>
            <a:picLocks noChangeAspect="1"/>
          </p:cNvPicPr>
          <p:nvPr/>
        </p:nvPicPr>
        <p:blipFill>
          <a:blip r:embed="rId4"/>
          <a:srcRect/>
          <a:stretch>
            <a:fillRect/>
          </a:stretch>
        </p:blipFill>
        <p:spPr bwMode="auto">
          <a:xfrm>
            <a:off x="1941513" y="1185863"/>
            <a:ext cx="5957887" cy="762000"/>
          </a:xfrm>
          <a:prstGeom prst="rect">
            <a:avLst/>
          </a:prstGeom>
          <a:noFill/>
          <a:ln w="9525">
            <a:noFill/>
            <a:miter lim="800000"/>
            <a:headEnd/>
            <a:tailEnd/>
          </a:ln>
        </p:spPr>
      </p:pic>
      <p:pic>
        <p:nvPicPr>
          <p:cNvPr id="35844" name="Picture 14" descr=" "/>
          <p:cNvPicPr>
            <a:picLocks noChangeAspect="1"/>
          </p:cNvPicPr>
          <p:nvPr/>
        </p:nvPicPr>
        <p:blipFill>
          <a:blip r:embed="rId5"/>
          <a:srcRect/>
          <a:stretch>
            <a:fillRect/>
          </a:stretch>
        </p:blipFill>
        <p:spPr bwMode="auto">
          <a:xfrm>
            <a:off x="1941513" y="1944688"/>
            <a:ext cx="5957887" cy="3924300"/>
          </a:xfrm>
          <a:prstGeom prst="rect">
            <a:avLst/>
          </a:prstGeom>
          <a:noFill/>
          <a:ln w="9525">
            <a:noFill/>
            <a:miter lim="800000"/>
            <a:headEnd/>
            <a:tailEnd/>
          </a:ln>
        </p:spPr>
      </p:pic>
      <p:pic>
        <p:nvPicPr>
          <p:cNvPr id="35846" name="Picture 16" descr=" "/>
          <p:cNvPicPr>
            <a:picLocks noChangeAspect="1"/>
          </p:cNvPicPr>
          <p:nvPr/>
        </p:nvPicPr>
        <p:blipFill>
          <a:blip r:embed="rId6"/>
          <a:srcRect/>
          <a:stretch>
            <a:fillRect/>
          </a:stretch>
        </p:blipFill>
        <p:spPr bwMode="auto">
          <a:xfrm>
            <a:off x="1063625" y="1847850"/>
            <a:ext cx="6835775" cy="277813"/>
          </a:xfrm>
          <a:prstGeom prst="rect">
            <a:avLst/>
          </a:prstGeom>
          <a:noFill/>
          <a:ln w="9525">
            <a:noFill/>
            <a:miter lim="800000"/>
            <a:headEnd/>
            <a:tailEnd/>
          </a:ln>
        </p:spPr>
      </p:pic>
      <p:pic>
        <p:nvPicPr>
          <p:cNvPr id="76807" name="Picture 17" descr=" "/>
          <p:cNvPicPr>
            <a:picLocks noChangeAspect="1"/>
          </p:cNvPicPr>
          <p:nvPr/>
        </p:nvPicPr>
        <p:blipFill>
          <a:blip r:embed="rId7"/>
          <a:srcRect/>
          <a:stretch>
            <a:fillRect/>
          </a:stretch>
        </p:blipFill>
        <p:spPr bwMode="auto">
          <a:xfrm>
            <a:off x="2063750" y="1433513"/>
            <a:ext cx="5588000" cy="4133850"/>
          </a:xfrm>
          <a:prstGeom prst="rect">
            <a:avLst/>
          </a:prstGeom>
          <a:noFill/>
          <a:ln w="9525">
            <a:noFill/>
            <a:miter lim="800000"/>
            <a:headEnd/>
            <a:tailEnd/>
          </a:ln>
        </p:spPr>
      </p:pic>
      <p:pic>
        <p:nvPicPr>
          <p:cNvPr id="35848" name="Picture 18" descr=" "/>
          <p:cNvPicPr>
            <a:picLocks noChangeAspect="1"/>
          </p:cNvPicPr>
          <p:nvPr/>
        </p:nvPicPr>
        <p:blipFill>
          <a:blip r:embed="rId8"/>
          <a:srcRect/>
          <a:stretch>
            <a:fillRect/>
          </a:stretch>
        </p:blipFill>
        <p:spPr bwMode="auto">
          <a:xfrm>
            <a:off x="576263" y="5118100"/>
            <a:ext cx="6648450" cy="438150"/>
          </a:xfrm>
          <a:prstGeom prst="rect">
            <a:avLst/>
          </a:prstGeom>
          <a:noFill/>
          <a:ln w="9525">
            <a:noFill/>
            <a:miter lim="800000"/>
            <a:headEnd/>
            <a:tailEnd/>
          </a:ln>
        </p:spPr>
      </p:pic>
      <p:pic>
        <p:nvPicPr>
          <p:cNvPr id="76809" name="Picture 19" descr=" "/>
          <p:cNvPicPr>
            <a:picLocks noChangeAspect="1"/>
          </p:cNvPicPr>
          <p:nvPr/>
        </p:nvPicPr>
        <p:blipFill>
          <a:blip r:embed="rId9"/>
          <a:srcRect/>
          <a:stretch>
            <a:fillRect/>
          </a:stretch>
        </p:blipFill>
        <p:spPr bwMode="auto">
          <a:xfrm>
            <a:off x="1223963" y="3798888"/>
            <a:ext cx="4225925" cy="2470150"/>
          </a:xfrm>
          <a:prstGeom prst="rect">
            <a:avLst/>
          </a:prstGeom>
          <a:noFill/>
          <a:ln w="9525">
            <a:noFill/>
            <a:miter lim="800000"/>
            <a:headEnd/>
            <a:tailEnd/>
          </a:ln>
        </p:spPr>
      </p:pic>
      <p:pic>
        <p:nvPicPr>
          <p:cNvPr id="35850" name="Picture 20" descr=" "/>
          <p:cNvPicPr>
            <a:picLocks noChangeAspect="1"/>
          </p:cNvPicPr>
          <p:nvPr/>
        </p:nvPicPr>
        <p:blipFill>
          <a:blip r:embed="rId10"/>
          <a:srcRect/>
          <a:stretch>
            <a:fillRect/>
          </a:stretch>
        </p:blipFill>
        <p:spPr bwMode="auto">
          <a:xfrm>
            <a:off x="2232025" y="1339850"/>
            <a:ext cx="5056188" cy="4918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left)">
                                      <p:cBhvr>
                                        <p:cTn id="7" dur="500"/>
                                        <p:tgtEl>
                                          <p:spTgt spid="3584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down)">
                                      <p:cBhvr>
                                        <p:cTn id="11" dur="500"/>
                                        <p:tgtEl>
                                          <p:spTgt spid="3584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wipe(up)">
                                      <p:cBhvr>
                                        <p:cTn id="15" dur="500"/>
                                        <p:tgtEl>
                                          <p:spTgt spid="358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5850"/>
                                        </p:tgtEl>
                                        <p:attrNameLst>
                                          <p:attrName>style.visibility</p:attrName>
                                        </p:attrNameLst>
                                      </p:cBhvr>
                                      <p:to>
                                        <p:strVal val="visible"/>
                                      </p:to>
                                    </p:set>
                                    <p:animEffect transition="in" filter="wipe(down)">
                                      <p:cBhvr>
                                        <p:cTn id="20" dur="500"/>
                                        <p:tgtEl>
                                          <p:spTgt spid="3585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5848"/>
                                        </p:tgtEl>
                                        <p:attrNameLst>
                                          <p:attrName>style.visibility</p:attrName>
                                        </p:attrNameLst>
                                      </p:cBhvr>
                                      <p:to>
                                        <p:strVal val="visible"/>
                                      </p:to>
                                    </p:set>
                                    <p:animEffect transition="in" filter="wipe(left)">
                                      <p:cBhvr>
                                        <p:cTn id="25"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Mary Poppins Quits</a:t>
            </a:r>
          </a:p>
        </p:txBody>
      </p:sp>
      <p:sp>
        <p:nvSpPr>
          <p:cNvPr id="78851" name="Content Placeholder 2"/>
          <p:cNvSpPr>
            <a:spLocks noGrp="1"/>
          </p:cNvSpPr>
          <p:nvPr>
            <p:ph idx="1"/>
          </p:nvPr>
        </p:nvSpPr>
        <p:spPr>
          <a:xfrm>
            <a:off x="457200" y="1712913"/>
            <a:ext cx="8229600" cy="2481262"/>
          </a:xfrm>
        </p:spPr>
        <p:txBody>
          <a:bodyPr/>
          <a:lstStyle/>
          <a:p>
            <a:pPr>
              <a:buFont typeface="Arial" pitchFamily="-107" charset="0"/>
              <a:buChar char="•"/>
            </a:pPr>
            <a:r>
              <a:rPr lang="en-US">
                <a:latin typeface="Arial" pitchFamily="-107" charset="0"/>
                <a:cs typeface="Arial" pitchFamily="-107" charset="0"/>
              </a:rPr>
              <a:t>Poppins can’t survive on the federal minimum wage.</a:t>
            </a:r>
          </a:p>
        </p:txBody>
      </p:sp>
      <p:pic>
        <p:nvPicPr>
          <p:cNvPr id="78852" name="Picture 4" descr="Tip 228: The Minimum Wage in Mary Poppins Quits">
            <a:hlinkClick r:id="rId3"/>
          </p:cNvPr>
          <p:cNvPicPr>
            <a:picLocks noChangeAspect="1"/>
          </p:cNvPicPr>
          <p:nvPr/>
        </p:nvPicPr>
        <p:blipFill>
          <a:blip r:embed="rId4"/>
          <a:srcRect l="20306" t="18303" r="22078" b="25455"/>
          <a:stretch>
            <a:fillRect/>
          </a:stretch>
        </p:blipFill>
        <p:spPr bwMode="auto">
          <a:xfrm>
            <a:off x="3797300" y="34575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Minimum Wage—1 </a:t>
            </a:r>
            <a:endParaRPr lang="en-US"/>
          </a:p>
        </p:txBody>
      </p:sp>
      <p:sp>
        <p:nvSpPr>
          <p:cNvPr id="28675" name="Content Placeholder 2"/>
          <p:cNvSpPr>
            <a:spLocks noGrp="1"/>
          </p:cNvSpPr>
          <p:nvPr>
            <p:ph idx="1"/>
          </p:nvPr>
        </p:nvSpPr>
        <p:spPr/>
        <p:txBody>
          <a:bodyPr/>
          <a:lstStyle/>
          <a:p>
            <a:r>
              <a:rPr lang="en-US" smtClean="0"/>
              <a:t>Minimum wage</a:t>
            </a:r>
          </a:p>
          <a:p>
            <a:pPr lvl="1"/>
            <a:r>
              <a:rPr lang="en-US" smtClean="0"/>
              <a:t>The lowest hourly wage </a:t>
            </a:r>
            <a:br>
              <a:rPr lang="en-US" smtClean="0"/>
            </a:br>
            <a:r>
              <a:rPr lang="en-US" smtClean="0"/>
              <a:t>rate that firms may legally </a:t>
            </a:r>
            <a:br>
              <a:rPr lang="en-US" smtClean="0"/>
            </a:br>
            <a:r>
              <a:rPr lang="en-US" smtClean="0"/>
              <a:t>pay their workers</a:t>
            </a:r>
          </a:p>
          <a:p>
            <a:endParaRPr lang="en-US" smtClean="0"/>
          </a:p>
          <a:p>
            <a:r>
              <a:rPr lang="en-US" smtClean="0"/>
              <a:t>Rationale for minimum wage:</a:t>
            </a:r>
          </a:p>
          <a:p>
            <a:pPr lvl="1"/>
            <a:r>
              <a:rPr lang="en-US" smtClean="0"/>
              <a:t>Provide a </a:t>
            </a:r>
            <a:r>
              <a:rPr lang="ja-JP" altLang="en-US" smtClean="0"/>
              <a:t>“</a:t>
            </a:r>
            <a:r>
              <a:rPr lang="en-US" altLang="ja-JP" smtClean="0"/>
              <a:t>living wage</a:t>
            </a:r>
            <a:r>
              <a:rPr lang="ja-JP" altLang="en-US" smtClean="0"/>
              <a:t>”</a:t>
            </a:r>
            <a:endParaRPr lang="en-US" altLang="ja-JP" smtClean="0"/>
          </a:p>
          <a:p>
            <a:pPr lvl="1"/>
            <a:r>
              <a:rPr lang="en-US" smtClean="0"/>
              <a:t>Help the working poor who are often unskilled</a:t>
            </a:r>
          </a:p>
          <a:p>
            <a:pPr lvl="1"/>
            <a:r>
              <a:rPr lang="en-US" smtClean="0"/>
              <a:t>Provides skills, experience</a:t>
            </a:r>
            <a:endParaRPr lang="en-US"/>
          </a:p>
        </p:txBody>
      </p:sp>
      <p:pic>
        <p:nvPicPr>
          <p:cNvPr id="80900" name="Picture 5" descr="Cashiers behind the counter at McDonald's. There is a sign that reads: We believe you can do great things here."/>
          <p:cNvPicPr>
            <a:picLocks noChangeAspect="1" noChangeArrowheads="1"/>
          </p:cNvPicPr>
          <p:nvPr/>
        </p:nvPicPr>
        <p:blipFill>
          <a:blip r:embed="rId3"/>
          <a:srcRect/>
          <a:stretch>
            <a:fillRect/>
          </a:stretch>
        </p:blipFill>
        <p:spPr bwMode="auto">
          <a:xfrm>
            <a:off x="5435600" y="1712913"/>
            <a:ext cx="3708400" cy="250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Labor Markets: A Review </a:t>
            </a:r>
            <a:endParaRPr lang="en-US"/>
          </a:p>
        </p:txBody>
      </p:sp>
      <p:sp>
        <p:nvSpPr>
          <p:cNvPr id="3" name="Content Placeholder 2"/>
          <p:cNvSpPr>
            <a:spLocks noGrp="1"/>
          </p:cNvSpPr>
          <p:nvPr>
            <p:ph idx="1"/>
          </p:nvPr>
        </p:nvSpPr>
        <p:spPr/>
        <p:txBody>
          <a:bodyPr/>
          <a:lstStyle/>
          <a:p>
            <a:r>
              <a:rPr lang="en-US" dirty="0" smtClean="0"/>
              <a:t>In the market for goods and services, households demand goods; firms supply goods.</a:t>
            </a:r>
          </a:p>
          <a:p>
            <a:r>
              <a:rPr lang="en-US" dirty="0" smtClean="0"/>
              <a:t>In the market for labor, households supply labor; firms demand labor.</a:t>
            </a:r>
          </a:p>
          <a:p>
            <a:pPr lvl="1"/>
            <a:r>
              <a:rPr lang="en-US" dirty="0" smtClean="0"/>
              <a:t>The demand curve for labor is downward-sloping. </a:t>
            </a:r>
          </a:p>
          <a:p>
            <a:pPr lvl="1"/>
            <a:r>
              <a:rPr lang="en-US" dirty="0" smtClean="0"/>
              <a:t>The supply curve for labor is generally upward-sloping.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5" descr=" A graph showing price floors and a binding minimum wage market in the short run and long run. On the y axis is wage per hour, and on the x axis is quantity in workers. In the short run, the supply curve, SSR, is linear with a positive slope, and the demand curve, DSR, is linear with a negative slope. In the long run, the supply curve, SLR, is linear with a positive slope that is less than in the short run, and the demand curve, DLR, is linear with a negative slope that is less than in the short run. The four curves intersect at the equilibrium point, E, where the equilibrium wage, WE, is 7 dollars, and the equilibrium quantity is QE. A price floor, W minimum, is set at 10 dollars. Because the quantity of workers demanded in the short run, QDSR, at 10 dollars is less than the amount of workers supplied in the short run, QS R, there is unemployment in the short run. Because the quantity of workers demanded in the long run, QDLR, at 10 dollars is less than the amount of workers supplied in the long run, QSLR, there is unemployment in the long run. Due to the increased elasticity of the demand and supply curve in the long run, there is more unemployment in the long run than in the short run."/>
          <p:cNvPicPr>
            <a:picLocks noChangeAspect="1"/>
          </p:cNvPicPr>
          <p:nvPr/>
        </p:nvPicPr>
        <p:blipFill>
          <a:blip r:embed="rId3"/>
          <a:srcRect/>
          <a:stretch>
            <a:fillRect/>
          </a:stretch>
        </p:blipFill>
        <p:spPr bwMode="auto">
          <a:xfrm>
            <a:off x="854075" y="1009650"/>
            <a:ext cx="6924675" cy="5507038"/>
          </a:xfrm>
          <a:prstGeom prst="rect">
            <a:avLst/>
          </a:prstGeom>
          <a:noFill/>
          <a:ln w="9525">
            <a:noFill/>
            <a:miter lim="800000"/>
            <a:headEnd/>
            <a:tailEnd/>
          </a:ln>
        </p:spPr>
      </p:pic>
      <p:sp>
        <p:nvSpPr>
          <p:cNvPr id="84995" name="Title 13"/>
          <p:cNvSpPr>
            <a:spLocks noGrp="1"/>
          </p:cNvSpPr>
          <p:nvPr>
            <p:ph type="title" idx="4294967295"/>
          </p:nvPr>
        </p:nvSpPr>
        <p:spPr>
          <a:xfrm>
            <a:off x="1330325" y="0"/>
            <a:ext cx="8229600" cy="728663"/>
          </a:xfrm>
        </p:spPr>
        <p:txBody>
          <a:bodyPr/>
          <a:lstStyle/>
          <a:p>
            <a:pPr eaLnBrk="1" hangingPunct="1"/>
            <a:r>
              <a:rPr lang="en-US"/>
              <a:t>Binding Minimum Wage</a:t>
            </a:r>
          </a:p>
        </p:txBody>
      </p:sp>
      <p:pic>
        <p:nvPicPr>
          <p:cNvPr id="40963" name="Picture 13" descr=" "/>
          <p:cNvPicPr>
            <a:picLocks noChangeAspect="1"/>
          </p:cNvPicPr>
          <p:nvPr/>
        </p:nvPicPr>
        <p:blipFill>
          <a:blip r:embed="rId4"/>
          <a:srcRect/>
          <a:stretch>
            <a:fillRect/>
          </a:stretch>
        </p:blipFill>
        <p:spPr bwMode="auto">
          <a:xfrm>
            <a:off x="1882775" y="1031875"/>
            <a:ext cx="5895975" cy="1141413"/>
          </a:xfrm>
          <a:prstGeom prst="rect">
            <a:avLst/>
          </a:prstGeom>
          <a:noFill/>
          <a:ln w="9525">
            <a:noFill/>
            <a:miter lim="800000"/>
            <a:headEnd/>
            <a:tailEnd/>
          </a:ln>
        </p:spPr>
      </p:pic>
      <p:pic>
        <p:nvPicPr>
          <p:cNvPr id="40964" name="Picture 14" descr=" "/>
          <p:cNvPicPr>
            <a:picLocks noChangeAspect="1"/>
          </p:cNvPicPr>
          <p:nvPr/>
        </p:nvPicPr>
        <p:blipFill>
          <a:blip r:embed="rId5"/>
          <a:srcRect/>
          <a:stretch>
            <a:fillRect/>
          </a:stretch>
        </p:blipFill>
        <p:spPr bwMode="auto">
          <a:xfrm>
            <a:off x="1882775" y="2173288"/>
            <a:ext cx="5895975" cy="3862387"/>
          </a:xfrm>
          <a:prstGeom prst="rect">
            <a:avLst/>
          </a:prstGeom>
          <a:noFill/>
          <a:ln w="9525">
            <a:noFill/>
            <a:miter lim="800000"/>
            <a:headEnd/>
            <a:tailEnd/>
          </a:ln>
        </p:spPr>
      </p:pic>
      <p:pic>
        <p:nvPicPr>
          <p:cNvPr id="40966" name="Picture 16" descr=" "/>
          <p:cNvPicPr>
            <a:picLocks noChangeAspect="1"/>
          </p:cNvPicPr>
          <p:nvPr/>
        </p:nvPicPr>
        <p:blipFill>
          <a:blip r:embed="rId6"/>
          <a:srcRect/>
          <a:stretch>
            <a:fillRect/>
          </a:stretch>
        </p:blipFill>
        <p:spPr bwMode="auto">
          <a:xfrm>
            <a:off x="2066925" y="1416050"/>
            <a:ext cx="5273675" cy="3816350"/>
          </a:xfrm>
          <a:prstGeom prst="rect">
            <a:avLst/>
          </a:prstGeom>
          <a:noFill/>
          <a:ln w="9525">
            <a:noFill/>
            <a:miter lim="800000"/>
            <a:headEnd/>
            <a:tailEnd/>
          </a:ln>
        </p:spPr>
      </p:pic>
      <p:pic>
        <p:nvPicPr>
          <p:cNvPr id="40967" name="Picture 17" descr=" "/>
          <p:cNvPicPr>
            <a:picLocks noChangeAspect="1"/>
          </p:cNvPicPr>
          <p:nvPr/>
        </p:nvPicPr>
        <p:blipFill>
          <a:blip r:embed="rId7"/>
          <a:srcRect/>
          <a:stretch>
            <a:fillRect/>
          </a:stretch>
        </p:blipFill>
        <p:spPr bwMode="auto">
          <a:xfrm>
            <a:off x="2506663" y="1531938"/>
            <a:ext cx="3838575" cy="4889500"/>
          </a:xfrm>
          <a:prstGeom prst="rect">
            <a:avLst/>
          </a:prstGeom>
          <a:noFill/>
          <a:ln w="9525">
            <a:noFill/>
            <a:miter lim="800000"/>
            <a:headEnd/>
            <a:tailEnd/>
          </a:ln>
        </p:spPr>
      </p:pic>
      <p:pic>
        <p:nvPicPr>
          <p:cNvPr id="85000" name="Picture 18" descr=" "/>
          <p:cNvPicPr>
            <a:picLocks noChangeAspect="1"/>
          </p:cNvPicPr>
          <p:nvPr/>
        </p:nvPicPr>
        <p:blipFill>
          <a:blip r:embed="rId8"/>
          <a:srcRect/>
          <a:stretch>
            <a:fillRect/>
          </a:stretch>
        </p:blipFill>
        <p:spPr bwMode="auto">
          <a:xfrm>
            <a:off x="2662238" y="1082675"/>
            <a:ext cx="3952875" cy="4776788"/>
          </a:xfrm>
          <a:prstGeom prst="rect">
            <a:avLst/>
          </a:prstGeom>
          <a:noFill/>
          <a:ln w="9525">
            <a:noFill/>
            <a:miter lim="800000"/>
            <a:headEnd/>
            <a:tailEnd/>
          </a:ln>
        </p:spPr>
      </p:pic>
      <p:pic>
        <p:nvPicPr>
          <p:cNvPr id="40969" name="Picture 19" descr=" "/>
          <p:cNvPicPr>
            <a:picLocks noChangeAspect="1"/>
          </p:cNvPicPr>
          <p:nvPr/>
        </p:nvPicPr>
        <p:blipFill>
          <a:blip r:embed="rId9"/>
          <a:srcRect/>
          <a:stretch>
            <a:fillRect/>
          </a:stretch>
        </p:blipFill>
        <p:spPr bwMode="auto">
          <a:xfrm>
            <a:off x="557213" y="2081213"/>
            <a:ext cx="7221537" cy="250825"/>
          </a:xfrm>
          <a:prstGeom prst="rect">
            <a:avLst/>
          </a:prstGeom>
          <a:noFill/>
          <a:ln w="9525">
            <a:noFill/>
            <a:miter lim="800000"/>
            <a:headEnd/>
            <a:tailEnd/>
          </a:ln>
        </p:spPr>
      </p:pic>
      <p:pic>
        <p:nvPicPr>
          <p:cNvPr id="40970" name="Picture 20" descr=" "/>
          <p:cNvPicPr>
            <a:picLocks noChangeAspect="1"/>
          </p:cNvPicPr>
          <p:nvPr/>
        </p:nvPicPr>
        <p:blipFill>
          <a:blip r:embed="rId10"/>
          <a:srcRect/>
          <a:stretch>
            <a:fillRect/>
          </a:stretch>
        </p:blipFill>
        <p:spPr bwMode="auto">
          <a:xfrm>
            <a:off x="3227388" y="2081213"/>
            <a:ext cx="2400300" cy="4340225"/>
          </a:xfrm>
          <a:prstGeom prst="rect">
            <a:avLst/>
          </a:prstGeom>
          <a:noFill/>
          <a:ln w="9525">
            <a:noFill/>
            <a:miter lim="800000"/>
            <a:headEnd/>
            <a:tailEnd/>
          </a:ln>
        </p:spPr>
      </p:pic>
      <p:pic>
        <p:nvPicPr>
          <p:cNvPr id="85003" name="Picture 21" descr=" "/>
          <p:cNvPicPr>
            <a:picLocks noChangeAspect="1"/>
          </p:cNvPicPr>
          <p:nvPr/>
        </p:nvPicPr>
        <p:blipFill>
          <a:blip r:embed="rId11"/>
          <a:srcRect/>
          <a:stretch>
            <a:fillRect/>
          </a:stretch>
        </p:blipFill>
        <p:spPr bwMode="auto">
          <a:xfrm>
            <a:off x="1149350" y="3257550"/>
            <a:ext cx="3563938" cy="315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wipe(left)">
                                      <p:cBhvr>
                                        <p:cTn id="7" dur="500"/>
                                        <p:tgtEl>
                                          <p:spTgt spid="4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wipe(up)">
                                      <p:cBhvr>
                                        <p:cTn id="12" dur="500"/>
                                        <p:tgtEl>
                                          <p:spTgt spid="40964"/>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40963"/>
                                        </p:tgtEl>
                                        <p:attrNameLst>
                                          <p:attrName>style.visibility</p:attrName>
                                        </p:attrNameLst>
                                      </p:cBhvr>
                                      <p:to>
                                        <p:strVal val="visible"/>
                                      </p:to>
                                    </p:set>
                                    <p:animEffect transition="in" filter="wipe(down)">
                                      <p:cBhvr>
                                        <p:cTn id="16" dur="500"/>
                                        <p:tgtEl>
                                          <p:spTgt spid="409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0970"/>
                                        </p:tgtEl>
                                        <p:attrNameLst>
                                          <p:attrName>style.visibility</p:attrName>
                                        </p:attrNameLst>
                                      </p:cBhvr>
                                      <p:to>
                                        <p:strVal val="visible"/>
                                      </p:to>
                                    </p:set>
                                    <p:animEffect transition="in" filter="wipe(down)">
                                      <p:cBhvr>
                                        <p:cTn id="21" dur="500"/>
                                        <p:tgtEl>
                                          <p:spTgt spid="409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0966"/>
                                        </p:tgtEl>
                                        <p:attrNameLst>
                                          <p:attrName>style.visibility</p:attrName>
                                        </p:attrNameLst>
                                      </p:cBhvr>
                                      <p:to>
                                        <p:strVal val="visible"/>
                                      </p:to>
                                    </p:set>
                                    <p:animEffect transition="in" filter="wipe(down)">
                                      <p:cBhvr>
                                        <p:cTn id="26" dur="500"/>
                                        <p:tgtEl>
                                          <p:spTgt spid="409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0967"/>
                                        </p:tgtEl>
                                        <p:attrNameLst>
                                          <p:attrName>style.visibility</p:attrName>
                                        </p:attrNameLst>
                                      </p:cBhvr>
                                      <p:to>
                                        <p:strVal val="visible"/>
                                      </p:to>
                                    </p:set>
                                    <p:animEffect transition="in" filter="wipe(down)">
                                      <p:cBhvr>
                                        <p:cTn id="31"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Minimum Wage—2 </a:t>
            </a:r>
            <a:endParaRPr lang="en-US"/>
          </a:p>
        </p:txBody>
      </p:sp>
      <p:sp>
        <p:nvSpPr>
          <p:cNvPr id="33795" name="Content Placeholder 2"/>
          <p:cNvSpPr>
            <a:spLocks noGrp="1"/>
          </p:cNvSpPr>
          <p:nvPr>
            <p:ph idx="1"/>
          </p:nvPr>
        </p:nvSpPr>
        <p:spPr/>
        <p:txBody>
          <a:bodyPr/>
          <a:lstStyle/>
          <a:p>
            <a:r>
              <a:rPr lang="en-US" dirty="0" smtClean="0"/>
              <a:t>Causes of the unemployment created by minimum wage:</a:t>
            </a:r>
          </a:p>
          <a:p>
            <a:pPr lvl="1"/>
            <a:r>
              <a:rPr lang="en-US" dirty="0" smtClean="0"/>
              <a:t>Decrease in Q</a:t>
            </a:r>
            <a:r>
              <a:rPr lang="en-US" baseline="-25000" dirty="0" smtClean="0"/>
              <a:t>D</a:t>
            </a:r>
            <a:r>
              <a:rPr lang="en-US" dirty="0" smtClean="0"/>
              <a:t> of labor and increase in Q</a:t>
            </a:r>
            <a:r>
              <a:rPr lang="en-US" baseline="-25000" dirty="0" smtClean="0"/>
              <a:t>S</a:t>
            </a:r>
            <a:r>
              <a:rPr lang="en-US" dirty="0" smtClean="0"/>
              <a:t> of labor </a:t>
            </a:r>
          </a:p>
          <a:p>
            <a:pPr lvl="1"/>
            <a:r>
              <a:rPr lang="en-US" dirty="0" smtClean="0"/>
              <a:t>Firms may replace low-skilled jobs with capital</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355013" cy="4895850"/>
          </a:xfrm>
        </p:spPr>
        <p:txBody>
          <a:bodyPr/>
          <a:lstStyle/>
          <a:p>
            <a:pPr marL="514350" indent="-514350">
              <a:buFont typeface="Calibri" pitchFamily="-107" charset="0"/>
              <a:buAutoNum type="arabicPeriod"/>
            </a:pPr>
            <a:r>
              <a:rPr lang="en-US" sz="3000" dirty="0">
                <a:latin typeface="Arial" pitchFamily="-107" charset="0"/>
                <a:cs typeface="Arial" pitchFamily="-107" charset="0"/>
              </a:rPr>
              <a:t>When do price ceilings matter?</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What effects do price ceilings have on economic activity?</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When do price floors matter?</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What effects do price floors have on economic activity?</a:t>
            </a:r>
          </a:p>
          <a:p>
            <a:pPr marL="514350" indent="-514350">
              <a:buFont typeface="Calibri" pitchFamily="-107" charset="0"/>
              <a:buAutoNum type="arabicPeriod"/>
            </a:pP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Minimum Wage—3 </a:t>
            </a:r>
            <a:endParaRPr lang="en-US"/>
          </a:p>
        </p:txBody>
      </p:sp>
      <p:sp>
        <p:nvSpPr>
          <p:cNvPr id="33795" name="Content Placeholder 2"/>
          <p:cNvSpPr>
            <a:spLocks noGrp="1"/>
          </p:cNvSpPr>
          <p:nvPr>
            <p:ph idx="1"/>
          </p:nvPr>
        </p:nvSpPr>
        <p:spPr/>
        <p:txBody>
          <a:bodyPr/>
          <a:lstStyle/>
          <a:p>
            <a:r>
              <a:rPr lang="en-US" dirty="0" smtClean="0"/>
              <a:t>Causes of the unemployment created by minimum wage:</a:t>
            </a:r>
          </a:p>
          <a:p>
            <a:pPr lvl="1"/>
            <a:r>
              <a:rPr lang="en-US" dirty="0" smtClean="0"/>
              <a:t>Decrease in Q</a:t>
            </a:r>
            <a:r>
              <a:rPr lang="en-US" baseline="-25000" dirty="0" smtClean="0"/>
              <a:t>D</a:t>
            </a:r>
            <a:r>
              <a:rPr lang="en-US" dirty="0" smtClean="0"/>
              <a:t> and increase in Q</a:t>
            </a:r>
            <a:r>
              <a:rPr lang="en-US" baseline="-25000" dirty="0" smtClean="0"/>
              <a:t>S</a:t>
            </a:r>
            <a:r>
              <a:rPr lang="en-US" dirty="0" smtClean="0"/>
              <a:t> of labor </a:t>
            </a:r>
          </a:p>
          <a:p>
            <a:pPr lvl="1"/>
            <a:r>
              <a:rPr lang="en-US" dirty="0" smtClean="0"/>
              <a:t>Firms may replace low-skilled jobs with capital</a:t>
            </a:r>
          </a:p>
          <a:p>
            <a:pPr lvl="1"/>
            <a:r>
              <a:rPr lang="en-US" dirty="0" smtClean="0"/>
              <a:t>Shortening hours for workers</a:t>
            </a:r>
          </a:p>
          <a:p>
            <a:pPr lvl="1"/>
            <a:r>
              <a:rPr lang="en-US" dirty="0" smtClean="0"/>
              <a:t>Firms may relocate where no minimum wage</a:t>
            </a:r>
          </a:p>
          <a:p>
            <a:r>
              <a:rPr lang="en-US" dirty="0" smtClean="0"/>
              <a:t>Proponents of minimum wage advocate</a:t>
            </a:r>
          </a:p>
          <a:p>
            <a:pPr lvl="1"/>
            <a:r>
              <a:rPr lang="en-US" dirty="0" smtClean="0"/>
              <a:t>Training, education, job programs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0"/>
            <a:ext cx="8229600" cy="1527175"/>
          </a:xfrm>
        </p:spPr>
        <p:txBody>
          <a:bodyPr/>
          <a:lstStyle/>
          <a:p>
            <a:r>
              <a:rPr lang="en-US" sz="4000">
                <a:latin typeface="Helvetica Neue" pitchFamily="-107" charset="0"/>
                <a:cs typeface="Arial" pitchFamily="-107" charset="0"/>
              </a:rPr>
              <a:t>Nonbinding Minimum Wage</a:t>
            </a:r>
            <a:r>
              <a:rPr lang="en-US">
                <a:latin typeface="Helvetica Neue" pitchFamily="-107" charset="0"/>
                <a:cs typeface="Arial" pitchFamily="-107" charset="0"/>
              </a:rPr>
              <a:t>—</a:t>
            </a:r>
            <a:r>
              <a:rPr lang="en-US" sz="4000">
                <a:latin typeface="Helvetica Neue" pitchFamily="-107" charset="0"/>
                <a:cs typeface="Arial" pitchFamily="-107" charset="0"/>
              </a:rPr>
              <a:t>1 </a:t>
            </a:r>
          </a:p>
        </p:txBody>
      </p:sp>
      <p:sp>
        <p:nvSpPr>
          <p:cNvPr id="91139"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What happens if the minimum wage is </a:t>
            </a:r>
            <a:r>
              <a:rPr lang="en-US" i="1">
                <a:latin typeface="Arial" pitchFamily="-107" charset="0"/>
                <a:cs typeface="Arial" pitchFamily="-107" charset="0"/>
              </a:rPr>
              <a:t>below</a:t>
            </a:r>
            <a:r>
              <a:rPr lang="en-US">
                <a:latin typeface="Arial" pitchFamily="-107" charset="0"/>
                <a:cs typeface="Arial" pitchFamily="-107" charset="0"/>
              </a:rPr>
              <a:t> the market equilibrium wage?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176213"/>
            <a:ext cx="8229600" cy="1143001"/>
          </a:xfrm>
        </p:spPr>
        <p:txBody>
          <a:bodyPr/>
          <a:lstStyle/>
          <a:p>
            <a:r>
              <a:rPr lang="en-US" sz="4000"/>
              <a:t>Nonbinding Minimum Wage</a:t>
            </a:r>
            <a:r>
              <a:rPr lang="en-US"/>
              <a:t>—</a:t>
            </a:r>
            <a:r>
              <a:rPr lang="en-US" sz="4000"/>
              <a:t>2 </a:t>
            </a:r>
          </a:p>
        </p:txBody>
      </p:sp>
      <p:pic>
        <p:nvPicPr>
          <p:cNvPr id="93187" name="Picture 3" descr="A graph showing an example of a nonbinding minimum wage. On the y axis is wage per hour, and on the x axis is quantity of minimum wage workers. The supply curve, S, is linear with a positive slope, and the demand curve, D, is linear with a negative slope. The supply and demand curves intersect at the equilibrium point, E, where the equilibrium wage, WE, is 10 dollars, and the equilibrium quantity is QE. An old minimum wage, W old minimum, is set at 7 dollars. An upward pointing arrow indicates that the minimum wage shifts upward to W new minimum which is set at 9 dollars. Because W new minimum of 9 dollars is lower than the equilibrium wage, the minimum wage remains nonbinding."/>
          <p:cNvPicPr>
            <a:picLocks noChangeAspect="1"/>
          </p:cNvPicPr>
          <p:nvPr/>
        </p:nvPicPr>
        <p:blipFill>
          <a:blip r:embed="rId3"/>
          <a:srcRect/>
          <a:stretch>
            <a:fillRect/>
          </a:stretch>
        </p:blipFill>
        <p:spPr bwMode="auto">
          <a:xfrm>
            <a:off x="628650" y="1184275"/>
            <a:ext cx="7673975" cy="524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0"/>
            <a:ext cx="8229600" cy="1527175"/>
          </a:xfrm>
        </p:spPr>
        <p:txBody>
          <a:bodyPr/>
          <a:lstStyle/>
          <a:p>
            <a:r>
              <a:rPr lang="en-US" sz="4000">
                <a:latin typeface="Helvetica Neue" pitchFamily="-107" charset="0"/>
                <a:cs typeface="Arial" pitchFamily="-107" charset="0"/>
              </a:rPr>
              <a:t>Nonbinding Minimum Wage</a:t>
            </a:r>
            <a:r>
              <a:rPr lang="en-US">
                <a:latin typeface="Helvetica Neue" pitchFamily="-107" charset="0"/>
                <a:cs typeface="Arial" pitchFamily="-107" charset="0"/>
              </a:rPr>
              <a:t>—</a:t>
            </a:r>
            <a:r>
              <a:rPr lang="en-US" sz="4000">
                <a:latin typeface="Helvetica Neue" pitchFamily="-107" charset="0"/>
                <a:cs typeface="Arial" pitchFamily="-107" charset="0"/>
              </a:rPr>
              <a:t>3 </a:t>
            </a:r>
          </a:p>
        </p:txBody>
      </p:sp>
      <p:sp>
        <p:nvSpPr>
          <p:cNvPr id="95235" name="Content Placeholder 2"/>
          <p:cNvSpPr>
            <a:spLocks noGrp="1"/>
          </p:cNvSpPr>
          <p:nvPr>
            <p:ph idx="1"/>
          </p:nvPr>
        </p:nvSpPr>
        <p:spPr>
          <a:xfrm>
            <a:off x="457200" y="1712913"/>
            <a:ext cx="8229600" cy="4895850"/>
          </a:xfrm>
        </p:spPr>
        <p:txBody>
          <a:bodyPr/>
          <a:lstStyle/>
          <a:p>
            <a:pPr>
              <a:buFont typeface="Arial" pitchFamily="-107" charset="0"/>
              <a:buChar char="•"/>
            </a:pPr>
            <a:r>
              <a:rPr lang="en-US">
                <a:latin typeface="Arial" pitchFamily="-107" charset="0"/>
                <a:cs typeface="Arial" pitchFamily="-107" charset="0"/>
              </a:rPr>
              <a:t>Why would the government impose a nonbinding minimum wage?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17500" y="0"/>
            <a:ext cx="8574088"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Boston Legal</a:t>
            </a:r>
            <a:r>
              <a:rPr lang="en-US">
                <a:latin typeface="Arial" pitchFamily="-107" charset="0"/>
                <a:cs typeface="Arial" pitchFamily="-107" charset="0"/>
              </a:rPr>
              <a:t>,</a:t>
            </a:r>
            <a:r>
              <a:rPr lang="en-US" i="1">
                <a:latin typeface="Arial" pitchFamily="-107" charset="0"/>
                <a:cs typeface="Arial" pitchFamily="-107" charset="0"/>
              </a:rPr>
              <a:t> </a:t>
            </a:r>
            <a:r>
              <a:rPr lang="en-US">
                <a:latin typeface="Arial" pitchFamily="-107" charset="0"/>
                <a:cs typeface="Arial" pitchFamily="-107" charset="0"/>
              </a:rPr>
              <a:t>“Can’t We All Get a Lung?”</a:t>
            </a:r>
          </a:p>
        </p:txBody>
      </p:sp>
      <p:sp>
        <p:nvSpPr>
          <p:cNvPr id="97283" name="Content Placeholder 2"/>
          <p:cNvSpPr>
            <a:spLocks noGrp="1"/>
          </p:cNvSpPr>
          <p:nvPr>
            <p:ph idx="1"/>
          </p:nvPr>
        </p:nvSpPr>
        <p:spPr>
          <a:xfrm>
            <a:off x="317500" y="1712913"/>
            <a:ext cx="8601075" cy="2481262"/>
          </a:xfrm>
        </p:spPr>
        <p:txBody>
          <a:bodyPr/>
          <a:lstStyle/>
          <a:p>
            <a:pPr>
              <a:buFont typeface="Arial" pitchFamily="-107" charset="0"/>
              <a:buChar char="•"/>
            </a:pPr>
            <a:r>
              <a:rPr lang="en-US">
                <a:latin typeface="Arial" pitchFamily="-107" charset="0"/>
                <a:cs typeface="Arial" pitchFamily="-107" charset="0"/>
              </a:rPr>
              <a:t>Should we allow people to sell their organs?</a:t>
            </a:r>
          </a:p>
        </p:txBody>
      </p:sp>
      <p:pic>
        <p:nvPicPr>
          <p:cNvPr id="97284" name="Picture 4" descr="Tip #218: Black Market in Boston Legal, “Can’t We All Get a Lung?”">
            <a:hlinkClick r:id="rId3"/>
          </p:cNvPr>
          <p:cNvPicPr>
            <a:picLocks noChangeAspect="1"/>
          </p:cNvPicPr>
          <p:nvPr/>
        </p:nvPicPr>
        <p:blipFill>
          <a:blip r:embed="rId4"/>
          <a:srcRect l="20306" t="18303" r="22078" b="25455"/>
          <a:stretch>
            <a:fillRect/>
          </a:stretch>
        </p:blipFill>
        <p:spPr bwMode="auto">
          <a:xfrm>
            <a:off x="3749675" y="32004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40963" name="Content Placeholder 2"/>
          <p:cNvSpPr>
            <a:spLocks noGrp="1"/>
          </p:cNvSpPr>
          <p:nvPr>
            <p:ph idx="1"/>
          </p:nvPr>
        </p:nvSpPr>
        <p:spPr>
          <a:xfrm>
            <a:off x="457200" y="1712913"/>
            <a:ext cx="8229600" cy="4895850"/>
          </a:xfrm>
        </p:spPr>
        <p:txBody>
          <a:bodyPr/>
          <a:lstStyle/>
          <a:p>
            <a:pPr>
              <a:buFont typeface="Arial" pitchFamily="-107" charset="0"/>
              <a:buChar char="•"/>
            </a:pPr>
            <a:r>
              <a:rPr lang="en-US" dirty="0">
                <a:latin typeface="Arial" pitchFamily="-107" charset="0"/>
                <a:cs typeface="Arial" pitchFamily="-107" charset="0"/>
              </a:rPr>
              <a:t>Prices act as signals and give information to consumers and producers.</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Price controls can distort the signals.</a:t>
            </a:r>
          </a:p>
          <a:p>
            <a:pPr>
              <a:buFont typeface="Arial" pitchFamily="-107" charset="0"/>
              <a:buChar char="•"/>
            </a:pPr>
            <a:endParaRPr lang="en-US" dirty="0">
              <a:latin typeface="Arial" pitchFamily="-107" charset="0"/>
              <a:cs typeface="Arial" pitchFamily="-107" charset="0"/>
            </a:endParaRPr>
          </a:p>
          <a:p>
            <a:pPr>
              <a:buFont typeface="Arial" pitchFamily="-107" charset="0"/>
              <a:buChar char="•"/>
            </a:pPr>
            <a:r>
              <a:rPr lang="en-US" dirty="0">
                <a:latin typeface="Arial" pitchFamily="-107" charset="0"/>
                <a:cs typeface="Arial" pitchFamily="-107" charset="0"/>
              </a:rPr>
              <a:t>Price controls lead to unintended consequences.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What Are Price Controls?</a:t>
            </a:r>
            <a:endParaRPr lang="en-US"/>
          </a:p>
        </p:txBody>
      </p:sp>
      <p:sp>
        <p:nvSpPr>
          <p:cNvPr id="8195" name="Content Placeholder 2"/>
          <p:cNvSpPr>
            <a:spLocks noGrp="1"/>
          </p:cNvSpPr>
          <p:nvPr>
            <p:ph idx="1"/>
          </p:nvPr>
        </p:nvSpPr>
        <p:spPr/>
        <p:txBody>
          <a:bodyPr/>
          <a:lstStyle/>
          <a:p>
            <a:r>
              <a:rPr lang="en-US" dirty="0" smtClean="0"/>
              <a:t>Price controls</a:t>
            </a:r>
          </a:p>
          <a:p>
            <a:pPr lvl="1"/>
            <a:r>
              <a:rPr lang="en-US" dirty="0" smtClean="0"/>
              <a:t>Attempt to set, or manipulate, prices through government involvement in the market</a:t>
            </a:r>
          </a:p>
          <a:p>
            <a:r>
              <a:rPr lang="en-US" dirty="0" smtClean="0"/>
              <a:t>Price ceiling</a:t>
            </a:r>
          </a:p>
          <a:p>
            <a:pPr lvl="1"/>
            <a:r>
              <a:rPr lang="en-US" dirty="0" smtClean="0"/>
              <a:t>Legally established maximum price for a good or service</a:t>
            </a:r>
          </a:p>
          <a:p>
            <a:r>
              <a:rPr lang="en-US" dirty="0" smtClean="0"/>
              <a:t>Price floor</a:t>
            </a:r>
          </a:p>
          <a:p>
            <a:pPr lvl="1"/>
            <a:r>
              <a:rPr lang="en-US" dirty="0" smtClean="0"/>
              <a:t>Legally established minimum price for a good or service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How to Remember Price Controls</a:t>
            </a:r>
            <a:endParaRPr lang="en-US"/>
          </a:p>
        </p:txBody>
      </p:sp>
      <p:sp>
        <p:nvSpPr>
          <p:cNvPr id="37891" name="Content Placeholder 2"/>
          <p:cNvSpPr>
            <a:spLocks noGrp="1"/>
          </p:cNvSpPr>
          <p:nvPr>
            <p:ph idx="1"/>
          </p:nvPr>
        </p:nvSpPr>
        <p:spPr/>
        <p:txBody>
          <a:bodyPr/>
          <a:lstStyle/>
          <a:p>
            <a:r>
              <a:rPr lang="en-US" dirty="0" smtClean="0"/>
              <a:t>Look at the ceiling in the classroom. Is it causing you any problems?</a:t>
            </a:r>
          </a:p>
          <a:p>
            <a:pPr lvl="1"/>
            <a:r>
              <a:rPr lang="en-US" dirty="0" smtClean="0"/>
              <a:t>What happens if the ceiling is only 4 feet high?</a:t>
            </a:r>
          </a:p>
          <a:p>
            <a:r>
              <a:rPr lang="en-US" dirty="0" smtClean="0"/>
              <a:t>Look at the floor. Can you still get to your desk at the current floor height?</a:t>
            </a:r>
          </a:p>
          <a:p>
            <a:pPr lvl="1"/>
            <a:r>
              <a:rPr lang="en-US" dirty="0" smtClean="0"/>
              <a:t>What if the floor was too high? </a:t>
            </a:r>
          </a:p>
          <a:p>
            <a:pPr lvl="1"/>
            <a:r>
              <a:rPr lang="en-US" dirty="0" smtClean="0"/>
              <a:t>You would have to change your behavior to reach your desk.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69288" cy="1527175"/>
          </a:xfrm>
        </p:spPr>
        <p:txBody>
          <a:bodyPr/>
          <a:lstStyle/>
          <a:p>
            <a:r>
              <a:rPr lang="en-US">
                <a:latin typeface="Arial" pitchFamily="-107" charset="0"/>
                <a:cs typeface="Arial" pitchFamily="-107" charset="0"/>
              </a:rPr>
              <a:t>Price Controls: Past and Present</a:t>
            </a:r>
          </a:p>
        </p:txBody>
      </p:sp>
      <p:sp>
        <p:nvSpPr>
          <p:cNvPr id="13315" name="Content Placeholder 2"/>
          <p:cNvSpPr>
            <a:spLocks noGrp="1"/>
          </p:cNvSpPr>
          <p:nvPr>
            <p:ph idx="1"/>
          </p:nvPr>
        </p:nvSpPr>
        <p:spPr>
          <a:xfrm>
            <a:off x="457200" y="1712913"/>
            <a:ext cx="8229600" cy="4895850"/>
          </a:xfrm>
        </p:spPr>
        <p:txBody>
          <a:bodyPr/>
          <a:lstStyle/>
          <a:p>
            <a:pPr eaLnBrk="1" hangingPunct="1">
              <a:buFont typeface="Arial" pitchFamily="-107" charset="0"/>
              <a:buChar char="•"/>
            </a:pPr>
            <a:r>
              <a:rPr lang="en-US" dirty="0">
                <a:latin typeface="Arial" pitchFamily="-107" charset="0"/>
                <a:cs typeface="Arial" pitchFamily="-107" charset="0"/>
              </a:rPr>
              <a:t>Price controls in ancient Egypt and Greece</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Emergency Price Control Act (1943)</a:t>
            </a:r>
          </a:p>
          <a:p>
            <a:pPr eaLnBrk="1" hangingPunct="1">
              <a:buFont typeface="Arial" pitchFamily="-107" charset="0"/>
              <a:buChar char="•"/>
            </a:pPr>
            <a:endParaRPr lang="en-US" dirty="0">
              <a:latin typeface="Arial" pitchFamily="-107" charset="0"/>
              <a:cs typeface="Arial" pitchFamily="-107" charset="0"/>
            </a:endParaRPr>
          </a:p>
          <a:p>
            <a:pPr eaLnBrk="1" hangingPunct="1">
              <a:buFont typeface="Arial" pitchFamily="-107" charset="0"/>
              <a:buChar char="•"/>
            </a:pPr>
            <a:r>
              <a:rPr lang="en-US" dirty="0">
                <a:latin typeface="Arial" pitchFamily="-107" charset="0"/>
                <a:cs typeface="Arial" pitchFamily="-107" charset="0"/>
              </a:rPr>
              <a:t>Proposal for a $15 minimum wage today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When Do Price Ceilings Matter?</a:t>
            </a:r>
            <a:endParaRPr lang="en-US"/>
          </a:p>
        </p:txBody>
      </p:sp>
      <p:sp>
        <p:nvSpPr>
          <p:cNvPr id="23555" name="Content Placeholder 2"/>
          <p:cNvSpPr>
            <a:spLocks noGrp="1"/>
          </p:cNvSpPr>
          <p:nvPr>
            <p:ph idx="1"/>
          </p:nvPr>
        </p:nvSpPr>
        <p:spPr/>
        <p:txBody>
          <a:bodyPr/>
          <a:lstStyle/>
          <a:p>
            <a:r>
              <a:rPr lang="en-US" dirty="0" smtClean="0"/>
              <a:t>Let’s start with a simple thought experiment:</a:t>
            </a:r>
          </a:p>
          <a:p>
            <a:endParaRPr lang="en-US" dirty="0" smtClean="0"/>
          </a:p>
          <a:p>
            <a:pPr lvl="1"/>
            <a:r>
              <a:rPr lang="en-US" dirty="0" smtClean="0"/>
              <a:t>The government imposes a price ceiling on bread of $0.50 per loaf. </a:t>
            </a:r>
          </a:p>
          <a:p>
            <a:pPr lvl="2"/>
            <a:endParaRPr lang="en-US" dirty="0" smtClean="0"/>
          </a:p>
          <a:p>
            <a:pPr lvl="1"/>
            <a:r>
              <a:rPr lang="en-US" dirty="0" smtClean="0"/>
              <a:t>What are some unintended consequences?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01650" y="3175"/>
            <a:ext cx="8159750" cy="739775"/>
          </a:xfrm>
        </p:spPr>
        <p:txBody>
          <a:bodyPr/>
          <a:lstStyle/>
          <a:p>
            <a:r>
              <a:rPr lang="en-US" sz="4000"/>
              <a:t>$0.50 Price Ceiling on Bread</a:t>
            </a:r>
          </a:p>
        </p:txBody>
      </p:sp>
      <p:graphicFrame>
        <p:nvGraphicFramePr>
          <p:cNvPr id="5" name="Table 4"/>
          <p:cNvGraphicFramePr>
            <a:graphicFrameLocks noGrp="1"/>
          </p:cNvGraphicFramePr>
          <p:nvPr>
            <p:extLst>
              <p:ext uri="{D42A27DB-BD31-4B8C-83A1-F6EECF244321}">
                <p14:modId xmlns:p14="http://schemas.microsoft.com/office/powerpoint/2010/main" val="536599095"/>
              </p:ext>
            </p:extLst>
          </p:nvPr>
        </p:nvGraphicFramePr>
        <p:xfrm>
          <a:off x="193675" y="1189038"/>
          <a:ext cx="8610600" cy="5356227"/>
        </p:xfrm>
        <a:graphic>
          <a:graphicData uri="http://schemas.openxmlformats.org/drawingml/2006/table">
            <a:tbl>
              <a:tblPr/>
              <a:tblGrid>
                <a:gridCol w="1600200"/>
                <a:gridCol w="3962400"/>
                <a:gridCol w="1828800"/>
                <a:gridCol w="1219200"/>
              </a:tblGrid>
              <a:tr h="300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Question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28575" cap="flat" cmpd="sng" algn="ctr">
                      <a:solidFill>
                        <a:srgbClr val="000000"/>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Explanation</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a:ln>
                            <a:noFill/>
                          </a:ln>
                          <a:solidFill>
                            <a:schemeClr val="tx1"/>
                          </a:solidFill>
                          <a:effectLst/>
                          <a:latin typeface="Arial" charset="0"/>
                          <a:ea typeface="Arial" charset="0"/>
                          <a:cs typeface="Arial" charset="0"/>
                        </a:rPr>
                        <a:t>In pictures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r>
              <a:tr h="9191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there be more or less bread for sale?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Consumers want to purchase more, but producers will manufacture less. Shortage!</a:t>
                      </a:r>
                    </a:p>
                  </a:txBody>
                  <a:tcPr marL="45720" marR="45720" marT="45723" marB="45723"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Empty shelves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Will the size of a typical loaf change?</a:t>
                      </a: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Manufacturers will try to maintain profits by reducing the size of each loaf. </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No more giant loaves</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 quality change?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Expensive brands will no longer be profitable to produce. </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Focaccia bread would disappear</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Will the opportunity cost of finding bread change?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Opportunity cost of finding bread will rise. Resources spent looking for bread in different stores and waiting in line.</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Bread lines would become the norm</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Would you buy illegal bread if you could?</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Since bread is hard to find, and people still need it, a black market will develop. </a:t>
                      </a: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Black market bread dealers reduce the shortage</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45720" marR="45720"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40" name="Picture 5"/>
          <p:cNvPicPr>
            <a:picLocks noChangeAspect="1" noChangeArrowheads="1"/>
          </p:cNvPicPr>
          <p:nvPr/>
        </p:nvPicPr>
        <p:blipFill>
          <a:blip r:embed="rId3"/>
          <a:srcRect/>
          <a:stretch>
            <a:fillRect/>
          </a:stretch>
        </p:blipFill>
        <p:spPr bwMode="auto">
          <a:xfrm>
            <a:off x="7775575" y="1620838"/>
            <a:ext cx="885825" cy="647700"/>
          </a:xfrm>
          <a:prstGeom prst="rect">
            <a:avLst/>
          </a:prstGeom>
          <a:noFill/>
          <a:ln w="9525">
            <a:noFill/>
            <a:miter lim="800000"/>
            <a:headEnd/>
            <a:tailEnd/>
          </a:ln>
        </p:spPr>
      </p:pic>
      <p:pic>
        <p:nvPicPr>
          <p:cNvPr id="25641" name="Picture 1"/>
          <p:cNvPicPr>
            <a:picLocks noChangeAspect="1" noChangeArrowheads="1"/>
          </p:cNvPicPr>
          <p:nvPr/>
        </p:nvPicPr>
        <p:blipFill>
          <a:blip r:embed="rId4"/>
          <a:srcRect/>
          <a:stretch>
            <a:fillRect/>
          </a:stretch>
        </p:blipFill>
        <p:spPr bwMode="auto">
          <a:xfrm>
            <a:off x="7851775" y="2486025"/>
            <a:ext cx="685800" cy="685800"/>
          </a:xfrm>
          <a:prstGeom prst="rect">
            <a:avLst/>
          </a:prstGeom>
          <a:noFill/>
          <a:ln w="9525">
            <a:noFill/>
            <a:miter lim="800000"/>
            <a:headEnd/>
            <a:tailEnd/>
          </a:ln>
        </p:spPr>
      </p:pic>
      <p:pic>
        <p:nvPicPr>
          <p:cNvPr id="25642" name="Picture 2"/>
          <p:cNvPicPr>
            <a:picLocks noChangeAspect="1" noChangeArrowheads="1"/>
          </p:cNvPicPr>
          <p:nvPr/>
        </p:nvPicPr>
        <p:blipFill>
          <a:blip r:embed="rId5"/>
          <a:srcRect/>
          <a:stretch>
            <a:fillRect/>
          </a:stretch>
        </p:blipFill>
        <p:spPr bwMode="auto">
          <a:xfrm>
            <a:off x="7699375" y="3346450"/>
            <a:ext cx="962025" cy="609600"/>
          </a:xfrm>
          <a:prstGeom prst="rect">
            <a:avLst/>
          </a:prstGeom>
          <a:noFill/>
          <a:ln w="9525">
            <a:noFill/>
            <a:miter lim="800000"/>
            <a:headEnd/>
            <a:tailEnd/>
          </a:ln>
        </p:spPr>
      </p:pic>
      <p:pic>
        <p:nvPicPr>
          <p:cNvPr id="25643" name="Picture 7"/>
          <p:cNvPicPr>
            <a:picLocks noChangeAspect="1" noChangeArrowheads="1"/>
          </p:cNvPicPr>
          <p:nvPr/>
        </p:nvPicPr>
        <p:blipFill>
          <a:blip r:embed="rId6"/>
          <a:srcRect/>
          <a:stretch>
            <a:fillRect/>
          </a:stretch>
        </p:blipFill>
        <p:spPr bwMode="auto">
          <a:xfrm>
            <a:off x="7699375" y="4452938"/>
            <a:ext cx="1031875" cy="771525"/>
          </a:xfrm>
          <a:prstGeom prst="rect">
            <a:avLst/>
          </a:prstGeom>
          <a:noFill/>
          <a:ln w="9525">
            <a:noFill/>
            <a:miter lim="800000"/>
            <a:headEnd/>
            <a:tailEnd/>
          </a:ln>
        </p:spPr>
      </p:pic>
      <p:pic>
        <p:nvPicPr>
          <p:cNvPr id="25644" name="Picture 8"/>
          <p:cNvPicPr>
            <a:picLocks noChangeAspect="1" noChangeArrowheads="1"/>
          </p:cNvPicPr>
          <p:nvPr/>
        </p:nvPicPr>
        <p:blipFill>
          <a:blip r:embed="rId7"/>
          <a:srcRect/>
          <a:stretch>
            <a:fillRect/>
          </a:stretch>
        </p:blipFill>
        <p:spPr bwMode="auto">
          <a:xfrm>
            <a:off x="7851775" y="5403850"/>
            <a:ext cx="685800" cy="1006475"/>
          </a:xfrm>
          <a:prstGeom prst="rect">
            <a:avLst/>
          </a:prstGeom>
          <a:noFill/>
          <a:ln w="9525">
            <a:noFill/>
            <a:miter lim="800000"/>
            <a:headEnd/>
            <a:tailEnd/>
          </a:ln>
        </p:spPr>
      </p:pic>
      <p:sp>
        <p:nvSpPr>
          <p:cNvPr id="14" name="Rectangle 13"/>
          <p:cNvSpPr/>
          <p:nvPr/>
        </p:nvSpPr>
        <p:spPr>
          <a:xfrm>
            <a:off x="1770063" y="1544638"/>
            <a:ext cx="6996112" cy="823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1814513" y="2490788"/>
            <a:ext cx="6951662" cy="73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a:xfrm>
            <a:off x="1966913" y="3371388"/>
            <a:ext cx="6767512" cy="595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Rectangle 17"/>
          <p:cNvSpPr/>
          <p:nvPr/>
        </p:nvSpPr>
        <p:spPr>
          <a:xfrm>
            <a:off x="1814513" y="4271963"/>
            <a:ext cx="6951662" cy="100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Rectangle 18"/>
          <p:cNvSpPr/>
          <p:nvPr/>
        </p:nvSpPr>
        <p:spPr>
          <a:xfrm>
            <a:off x="1806575" y="5391150"/>
            <a:ext cx="6950075" cy="109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10961</TotalTime>
  <Words>5226</Words>
  <Application>Microsoft Macintosh PowerPoint</Application>
  <PresentationFormat>On-screen Show (4:3)</PresentationFormat>
  <Paragraphs>645</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Calibri</vt:lpstr>
      <vt:lpstr>Helvetica Neue</vt:lpstr>
      <vt:lpstr>Helvetica Neue Medium</vt:lpstr>
      <vt:lpstr>Lucida Grande</vt:lpstr>
      <vt:lpstr>MS PGothic</vt:lpstr>
      <vt:lpstr>ＭＳ Ｐゴシック</vt:lpstr>
      <vt:lpstr>ヒラギノ角ゴ Pro W3</vt:lpstr>
      <vt:lpstr>Arial</vt:lpstr>
      <vt:lpstr>Office Theme</vt:lpstr>
      <vt:lpstr>4_Office Theme</vt:lpstr>
      <vt:lpstr>7_Office Theme</vt:lpstr>
      <vt:lpstr>Price Controls</vt:lpstr>
      <vt:lpstr>Previously—1 </vt:lpstr>
      <vt:lpstr>Previously—2 </vt:lpstr>
      <vt:lpstr>Big Questions</vt:lpstr>
      <vt:lpstr>What Are Price Controls?</vt:lpstr>
      <vt:lpstr>How to Remember Price Controls</vt:lpstr>
      <vt:lpstr>Price Controls: Past and Present</vt:lpstr>
      <vt:lpstr>When Do Price Ceilings Matter?</vt:lpstr>
      <vt:lpstr>$0.50 Price Ceiling on Bread</vt:lpstr>
      <vt:lpstr>The Effects of Price Ceilings</vt:lpstr>
      <vt:lpstr>1. Nonbinding Price Ceiling</vt:lpstr>
      <vt:lpstr>2. Binding Price Ceiling</vt:lpstr>
      <vt:lpstr>3. Price Ceilings in the Long Run</vt:lpstr>
      <vt:lpstr>Practice What You Know—1 </vt:lpstr>
      <vt:lpstr>Practice What You Know—2 </vt:lpstr>
      <vt:lpstr>Practice What You Know—3 </vt:lpstr>
      <vt:lpstr>What Effects Do Price Ceilings Have on Economic Activity?</vt:lpstr>
      <vt:lpstr>Rent Control—1 </vt:lpstr>
      <vt:lpstr>Rent Control—2 </vt:lpstr>
      <vt:lpstr>Rent Control in the Short Run and Long Run</vt:lpstr>
      <vt:lpstr>Practice What You Know—4 </vt:lpstr>
      <vt:lpstr>Economics in Seinfeld, “The Apartment”</vt:lpstr>
      <vt:lpstr>Price Gouging—1 </vt:lpstr>
      <vt:lpstr>Price Gouging—2 </vt:lpstr>
      <vt:lpstr>PowerPoint Presentation</vt:lpstr>
      <vt:lpstr>Economics in ABC News, “Stossel in the Classroom”</vt:lpstr>
      <vt:lpstr>Economics in The Simpsons, “Much Apu About Nothing”</vt:lpstr>
      <vt:lpstr>A Proposal and Counterproposal</vt:lpstr>
      <vt:lpstr>When Do Price Floors Matter?</vt:lpstr>
      <vt:lpstr>Another Thought Experiment: $6 Price Floor on Milk</vt:lpstr>
      <vt:lpstr>The Effects of Price Floors</vt:lpstr>
      <vt:lpstr>1. Nonbinding Price Floor</vt:lpstr>
      <vt:lpstr>2. Binding Price Floor</vt:lpstr>
      <vt:lpstr>3. Binding Price Floor in the Long Run</vt:lpstr>
      <vt:lpstr>Economics in Mary Poppins Quits</vt:lpstr>
      <vt:lpstr>Minimum Wage—1 </vt:lpstr>
      <vt:lpstr>Labor Markets: A Review </vt:lpstr>
      <vt:lpstr>Binding Minimum Wage</vt:lpstr>
      <vt:lpstr>Minimum Wage—2 </vt:lpstr>
      <vt:lpstr>Minimum Wage—3 </vt:lpstr>
      <vt:lpstr>Nonbinding Minimum Wage—1 </vt:lpstr>
      <vt:lpstr>Nonbinding Minimum Wage—2 </vt:lpstr>
      <vt:lpstr>Nonbinding Minimum Wage—3 </vt:lpstr>
      <vt:lpstr>Economics in Boston Legal, “Can’t We All Get a Lung?”</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Lesser;Philip Heap</dc:creator>
  <cp:lastModifiedBy>Victoria Reuter</cp:lastModifiedBy>
  <cp:revision>736</cp:revision>
  <dcterms:created xsi:type="dcterms:W3CDTF">2016-12-27T21:00:41Z</dcterms:created>
  <dcterms:modified xsi:type="dcterms:W3CDTF">2017-03-29T16:36:39Z</dcterms:modified>
</cp:coreProperties>
</file>